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9"/>
  </p:notesMasterIdLst>
  <p:handoutMasterIdLst>
    <p:handoutMasterId r:id="rId30"/>
  </p:handoutMasterIdLst>
  <p:sldIdLst>
    <p:sldId id="395" r:id="rId2"/>
    <p:sldId id="320" r:id="rId3"/>
    <p:sldId id="366" r:id="rId4"/>
    <p:sldId id="385" r:id="rId5"/>
    <p:sldId id="387" r:id="rId6"/>
    <p:sldId id="388" r:id="rId7"/>
    <p:sldId id="389" r:id="rId8"/>
    <p:sldId id="386" r:id="rId9"/>
    <p:sldId id="390" r:id="rId10"/>
    <p:sldId id="391" r:id="rId11"/>
    <p:sldId id="392" r:id="rId12"/>
    <p:sldId id="393" r:id="rId13"/>
    <p:sldId id="394" r:id="rId14"/>
    <p:sldId id="262" r:id="rId15"/>
    <p:sldId id="259" r:id="rId16"/>
    <p:sldId id="266" r:id="rId17"/>
    <p:sldId id="267" r:id="rId18"/>
    <p:sldId id="260" r:id="rId19"/>
    <p:sldId id="268" r:id="rId20"/>
    <p:sldId id="346" r:id="rId21"/>
    <p:sldId id="345" r:id="rId22"/>
    <p:sldId id="348" r:id="rId23"/>
    <p:sldId id="347" r:id="rId24"/>
    <p:sldId id="364" r:id="rId25"/>
    <p:sldId id="365" r:id="rId26"/>
    <p:sldId id="329" r:id="rId27"/>
    <p:sldId id="264" r:id="rId28"/>
  </p:sldIdLst>
  <p:sldSz cx="12192000" cy="6858000"/>
  <p:notesSz cx="6889750" cy="10018713"/>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 Garbutt" initials="JG" lastIdx="4" clrIdx="0">
    <p:extLst>
      <p:ext uri="{19B8F6BF-5375-455C-9EA6-DF929625EA0E}">
        <p15:presenceInfo xmlns:p15="http://schemas.microsoft.com/office/powerpoint/2012/main" userId="daf663ac543f0d13" providerId="Windows Live"/>
      </p:ext>
    </p:extLst>
  </p:cmAuthor>
  <p:cmAuthor id="2" name="Angelique Koopmans" initials="AK" lastIdx="1" clrIdx="1">
    <p:extLst>
      <p:ext uri="{19B8F6BF-5375-455C-9EA6-DF929625EA0E}">
        <p15:presenceInfo xmlns:p15="http://schemas.microsoft.com/office/powerpoint/2012/main" userId="203ebb06b78c5a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F8B"/>
    <a:srgbClr val="5C9682"/>
    <a:srgbClr val="5C8282"/>
    <a:srgbClr val="647D28"/>
    <a:srgbClr val="006600"/>
    <a:srgbClr val="339966"/>
    <a:srgbClr val="557D28"/>
    <a:srgbClr val="4F7D28"/>
    <a:srgbClr val="5C5C5C"/>
    <a:srgbClr val="494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4660"/>
  </p:normalViewPr>
  <p:slideViewPr>
    <p:cSldViewPr snapToGrid="0">
      <p:cViewPr varScale="1">
        <p:scale>
          <a:sx n="68" d="100"/>
          <a:sy n="68" d="100"/>
        </p:scale>
        <p:origin x="206"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9" d="100"/>
          <a:sy n="49" d="100"/>
        </p:scale>
        <p:origin x="181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5160766145402"/>
          <c:y val="2.1423042367273201E-2"/>
          <c:w val="0.71818800026029805"/>
          <c:h val="0.81001277670479899"/>
        </c:manualLayout>
      </c:layout>
      <c:barChart>
        <c:barDir val="col"/>
        <c:grouping val="clustered"/>
        <c:varyColors val="0"/>
        <c:ser>
          <c:idx val="0"/>
          <c:order val="0"/>
          <c:tx>
            <c:strRef>
              <c:f>Sheet1!$C$10</c:f>
              <c:strCache>
                <c:ptCount val="1"/>
                <c:pt idx="0">
                  <c:v>Current</c:v>
                </c:pt>
              </c:strCache>
            </c:strRef>
          </c:tx>
          <c:invertIfNegative val="0"/>
          <c:cat>
            <c:strRef>
              <c:f>Sheet1!$B$11:$B$17</c:f>
              <c:strCache>
                <c:ptCount val="7"/>
                <c:pt idx="0">
                  <c:v>Hairdressor</c:v>
                </c:pt>
                <c:pt idx="1">
                  <c:v>Food services</c:v>
                </c:pt>
                <c:pt idx="2">
                  <c:v>Shop owner</c:v>
                </c:pt>
                <c:pt idx="3">
                  <c:v>Household work</c:v>
                </c:pt>
                <c:pt idx="4">
                  <c:v>Sex work</c:v>
                </c:pt>
                <c:pt idx="5">
                  <c:v>No work</c:v>
                </c:pt>
                <c:pt idx="6">
                  <c:v>Other</c:v>
                </c:pt>
              </c:strCache>
            </c:strRef>
          </c:cat>
          <c:val>
            <c:numRef>
              <c:f>Sheet1!$C$11:$C$17</c:f>
              <c:numCache>
                <c:formatCode>General</c:formatCode>
                <c:ptCount val="7"/>
                <c:pt idx="0">
                  <c:v>3</c:v>
                </c:pt>
                <c:pt idx="1">
                  <c:v>1</c:v>
                </c:pt>
                <c:pt idx="2">
                  <c:v>1</c:v>
                </c:pt>
                <c:pt idx="3">
                  <c:v>2</c:v>
                </c:pt>
                <c:pt idx="4">
                  <c:v>3</c:v>
                </c:pt>
                <c:pt idx="5">
                  <c:v>20</c:v>
                </c:pt>
                <c:pt idx="6">
                  <c:v>7</c:v>
                </c:pt>
              </c:numCache>
            </c:numRef>
          </c:val>
          <c:extLst>
            <c:ext xmlns:c16="http://schemas.microsoft.com/office/drawing/2014/chart" uri="{C3380CC4-5D6E-409C-BE32-E72D297353CC}">
              <c16:uniqueId val="{00000000-C10C-46B5-89E8-9ABECDD308A8}"/>
            </c:ext>
          </c:extLst>
        </c:ser>
        <c:ser>
          <c:idx val="1"/>
          <c:order val="1"/>
          <c:tx>
            <c:strRef>
              <c:f>Sheet1!$D$10</c:f>
              <c:strCache>
                <c:ptCount val="1"/>
                <c:pt idx="0">
                  <c:v>Country of Origin</c:v>
                </c:pt>
              </c:strCache>
            </c:strRef>
          </c:tx>
          <c:invertIfNegative val="0"/>
          <c:cat>
            <c:strRef>
              <c:f>Sheet1!$B$11:$B$17</c:f>
              <c:strCache>
                <c:ptCount val="7"/>
                <c:pt idx="0">
                  <c:v>Hairdressor</c:v>
                </c:pt>
                <c:pt idx="1">
                  <c:v>Food services</c:v>
                </c:pt>
                <c:pt idx="2">
                  <c:v>Shop owner</c:v>
                </c:pt>
                <c:pt idx="3">
                  <c:v>Household work</c:v>
                </c:pt>
                <c:pt idx="4">
                  <c:v>Sex work</c:v>
                </c:pt>
                <c:pt idx="5">
                  <c:v>No work</c:v>
                </c:pt>
                <c:pt idx="6">
                  <c:v>Other</c:v>
                </c:pt>
              </c:strCache>
            </c:strRef>
          </c:cat>
          <c:val>
            <c:numRef>
              <c:f>Sheet1!$D$11:$D$17</c:f>
              <c:numCache>
                <c:formatCode>General</c:formatCode>
                <c:ptCount val="7"/>
                <c:pt idx="0">
                  <c:v>7</c:v>
                </c:pt>
                <c:pt idx="1">
                  <c:v>2</c:v>
                </c:pt>
                <c:pt idx="2">
                  <c:v>3</c:v>
                </c:pt>
                <c:pt idx="3">
                  <c:v>0</c:v>
                </c:pt>
                <c:pt idx="4">
                  <c:v>0</c:v>
                </c:pt>
                <c:pt idx="5">
                  <c:v>8</c:v>
                </c:pt>
                <c:pt idx="6">
                  <c:v>18</c:v>
                </c:pt>
              </c:numCache>
            </c:numRef>
          </c:val>
          <c:extLst>
            <c:ext xmlns:c16="http://schemas.microsoft.com/office/drawing/2014/chart" uri="{C3380CC4-5D6E-409C-BE32-E72D297353CC}">
              <c16:uniqueId val="{00000001-C10C-46B5-89E8-9ABECDD308A8}"/>
            </c:ext>
          </c:extLst>
        </c:ser>
        <c:dLbls>
          <c:showLegendKey val="0"/>
          <c:showVal val="0"/>
          <c:showCatName val="0"/>
          <c:showSerName val="0"/>
          <c:showPercent val="0"/>
          <c:showBubbleSize val="0"/>
        </c:dLbls>
        <c:gapWidth val="150"/>
        <c:axId val="181300376"/>
        <c:axId val="181256240"/>
      </c:barChart>
      <c:catAx>
        <c:axId val="181300376"/>
        <c:scaling>
          <c:orientation val="minMax"/>
        </c:scaling>
        <c:delete val="0"/>
        <c:axPos val="b"/>
        <c:numFmt formatCode="General" sourceLinked="0"/>
        <c:majorTickMark val="out"/>
        <c:minorTickMark val="none"/>
        <c:tickLblPos val="nextTo"/>
        <c:crossAx val="181256240"/>
        <c:crosses val="autoZero"/>
        <c:auto val="1"/>
        <c:lblAlgn val="ctr"/>
        <c:lblOffset val="100"/>
        <c:noMultiLvlLbl val="0"/>
      </c:catAx>
      <c:valAx>
        <c:axId val="181256240"/>
        <c:scaling>
          <c:orientation val="minMax"/>
        </c:scaling>
        <c:delete val="0"/>
        <c:axPos val="l"/>
        <c:majorGridlines/>
        <c:numFmt formatCode="General" sourceLinked="1"/>
        <c:majorTickMark val="out"/>
        <c:minorTickMark val="none"/>
        <c:tickLblPos val="nextTo"/>
        <c:crossAx val="1813003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dirty="0">
                <a:solidFill>
                  <a:schemeClr val="tx1">
                    <a:lumMod val="50000"/>
                    <a:lumOff val="50000"/>
                  </a:schemeClr>
                </a:solidFill>
              </a:rPr>
              <a:t>Nature of Threat</a:t>
            </a:r>
            <a:r>
              <a:rPr lang="nl-NL" baseline="0" dirty="0">
                <a:solidFill>
                  <a:schemeClr val="tx1">
                    <a:lumMod val="50000"/>
                    <a:lumOff val="50000"/>
                  </a:schemeClr>
                </a:solidFill>
              </a:rPr>
              <a:t> To Family</a:t>
            </a:r>
            <a:endParaRPr lang="nl-NL" dirty="0">
              <a:solidFill>
                <a:schemeClr val="tx1">
                  <a:lumMod val="50000"/>
                  <a:lumOff val="50000"/>
                </a:schemeClr>
              </a:solidFill>
            </a:endParaRPr>
          </a:p>
        </c:rich>
      </c:tx>
      <c:layout>
        <c:manualLayout>
          <c:xMode val="edge"/>
          <c:yMode val="edge"/>
          <c:x val="0.16588478039297874"/>
          <c:y val="2.9508372155860066E-2"/>
        </c:manualLayout>
      </c:layout>
      <c:overlay val="0"/>
    </c:title>
    <c:autoTitleDeleted val="0"/>
    <c:plotArea>
      <c:layout/>
      <c:pieChart>
        <c:varyColors val="1"/>
        <c:ser>
          <c:idx val="0"/>
          <c:order val="0"/>
          <c:dLbls>
            <c:dLbl>
              <c:idx val="0"/>
              <c:spPr/>
              <c:txPr>
                <a:bodyPr/>
                <a:lstStyle/>
                <a:p>
                  <a:pPr>
                    <a:defRPr sz="1200">
                      <a:solidFill>
                        <a:srgbClr val="FDF8D9"/>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0-51A2-4124-B3E7-7D6D542919E9}"/>
                </c:ext>
              </c:extLst>
            </c:dLbl>
            <c:dLbl>
              <c:idx val="1"/>
              <c:spPr/>
              <c:txPr>
                <a:bodyPr/>
                <a:lstStyle/>
                <a:p>
                  <a:pPr>
                    <a:defRPr sz="1200">
                      <a:solidFill>
                        <a:srgbClr val="FDF8D9"/>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1-51A2-4124-B3E7-7D6D542919E9}"/>
                </c:ext>
              </c:extLst>
            </c:dLbl>
            <c:dLbl>
              <c:idx val="2"/>
              <c:spPr/>
              <c:txPr>
                <a:bodyPr/>
                <a:lstStyle/>
                <a:p>
                  <a:pPr>
                    <a:defRPr sz="1200">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51A2-4124-B3E7-7D6D542919E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Sheet1!$B$32:$B$34</c:f>
              <c:strCache>
                <c:ptCount val="3"/>
                <c:pt idx="0">
                  <c:v>Verbal threat</c:v>
                </c:pt>
                <c:pt idx="1">
                  <c:v>Physical threat</c:v>
                </c:pt>
                <c:pt idx="2">
                  <c:v>Actual attack</c:v>
                </c:pt>
              </c:strCache>
            </c:strRef>
          </c:cat>
          <c:val>
            <c:numRef>
              <c:f>Sheet1!$C$32:$C$34</c:f>
              <c:numCache>
                <c:formatCode>General</c:formatCode>
                <c:ptCount val="3"/>
                <c:pt idx="0">
                  <c:v>7</c:v>
                </c:pt>
                <c:pt idx="1">
                  <c:v>6</c:v>
                </c:pt>
                <c:pt idx="2">
                  <c:v>8</c:v>
                </c:pt>
              </c:numCache>
            </c:numRef>
          </c:val>
          <c:extLst>
            <c:ext xmlns:c16="http://schemas.microsoft.com/office/drawing/2014/chart" uri="{C3380CC4-5D6E-409C-BE32-E72D297353CC}">
              <c16:uniqueId val="{00000003-51A2-4124-B3E7-7D6D542919E9}"/>
            </c:ext>
          </c:extLst>
        </c:ser>
        <c:dLbls>
          <c:showLegendKey val="0"/>
          <c:showVal val="0"/>
          <c:showCatName val="0"/>
          <c:showSerName val="0"/>
          <c:showPercent val="1"/>
          <c:showBubbleSize val="0"/>
          <c:showLeaderLines val="1"/>
        </c:dLbls>
        <c:firstSliceAng val="0"/>
      </c:pieChart>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5F8594-4B9F-4017-B674-D17FB3ECFE7C}"/>
              </a:ext>
            </a:extLst>
          </p:cNvPr>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US"/>
          </a:p>
        </p:txBody>
      </p:sp>
      <p:sp>
        <p:nvSpPr>
          <p:cNvPr id="3" name="Date Placeholder 2">
            <a:extLst>
              <a:ext uri="{FF2B5EF4-FFF2-40B4-BE49-F238E27FC236}">
                <a16:creationId xmlns:a16="http://schemas.microsoft.com/office/drawing/2014/main" id="{33886CEF-7E10-494A-A243-F781F388BC28}"/>
              </a:ext>
            </a:extLst>
          </p:cNvPr>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57161ACA-B918-4D1F-890E-F7751130D815}" type="datetimeFigureOut">
              <a:rPr lang="en-US" smtClean="0"/>
              <a:t>6/10/2020</a:t>
            </a:fld>
            <a:endParaRPr lang="en-US"/>
          </a:p>
        </p:txBody>
      </p:sp>
      <p:sp>
        <p:nvSpPr>
          <p:cNvPr id="4" name="Footer Placeholder 3">
            <a:extLst>
              <a:ext uri="{FF2B5EF4-FFF2-40B4-BE49-F238E27FC236}">
                <a16:creationId xmlns:a16="http://schemas.microsoft.com/office/drawing/2014/main" id="{9E29E8FC-10F5-4B92-81BB-6FDB5BC11913}"/>
              </a:ext>
            </a:extLst>
          </p:cNvPr>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F1D42FF-07CD-4307-B5DC-F62AE8B3D5C3}"/>
              </a:ext>
            </a:extLst>
          </p:cNvPr>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E8776EDA-3573-48BE-9F63-C03D2EBB9213}" type="slidenum">
              <a:rPr lang="en-US" smtClean="0"/>
              <a:t>‹#›</a:t>
            </a:fld>
            <a:endParaRPr lang="en-US"/>
          </a:p>
        </p:txBody>
      </p:sp>
    </p:spTree>
    <p:extLst>
      <p:ext uri="{BB962C8B-B14F-4D97-AF65-F5344CB8AC3E}">
        <p14:creationId xmlns:p14="http://schemas.microsoft.com/office/powerpoint/2010/main" val="18761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EDA56B5D-A5A0-4789-8897-935775D10BA2}" type="datetimeFigureOut">
              <a:rPr lang="en-US" smtClean="0"/>
              <a:t>6/10/2020</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0C53DDF3-BAE3-492F-A817-456AAEE305D2}" type="slidenum">
              <a:rPr lang="en-US" smtClean="0"/>
              <a:t>‹#›</a:t>
            </a:fld>
            <a:endParaRPr lang="en-US"/>
          </a:p>
        </p:txBody>
      </p:sp>
    </p:spTree>
    <p:extLst>
      <p:ext uri="{BB962C8B-B14F-4D97-AF65-F5344CB8AC3E}">
        <p14:creationId xmlns:p14="http://schemas.microsoft.com/office/powerpoint/2010/main" val="230794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0C53DDF3-BAE3-492F-A817-456AAEE305D2}" type="slidenum">
              <a:rPr lang="en-US" smtClean="0"/>
              <a:t>23</a:t>
            </a:fld>
            <a:endParaRPr lang="en-US"/>
          </a:p>
        </p:txBody>
      </p:sp>
    </p:spTree>
    <p:extLst>
      <p:ext uri="{BB962C8B-B14F-4D97-AF65-F5344CB8AC3E}">
        <p14:creationId xmlns:p14="http://schemas.microsoft.com/office/powerpoint/2010/main" val="8684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88454"/>
            <a:ext cx="11031794" cy="2098226"/>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A032D01-B15D-41CB-90C2-AC487527E5EE}" type="datetimeFigureOut">
              <a:rPr lang="en-US" smtClean="0"/>
              <a:t>6/10/2020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29025202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6082" y="119962"/>
            <a:ext cx="11072647" cy="1016582"/>
          </a:xfrm>
        </p:spPr>
        <p:txBody>
          <a:bodyPr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6081" y="1349594"/>
            <a:ext cx="11072647" cy="5103792"/>
          </a:xfrm>
        </p:spPr>
        <p:txBody>
          <a:bodyPr vert="eaVert"/>
          <a:lstStyle>
            <a:lvl1pPr>
              <a:defRPr sz="2400"/>
            </a:lvl1pPr>
            <a:lvl2pPr>
              <a:defRPr sz="2200"/>
            </a:lvl2pPr>
            <a:lvl3pPr>
              <a:defRPr sz="2000"/>
            </a:lvl3p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7A032D01-B15D-41CB-90C2-AC487527E5E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631051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50202" y="273269"/>
            <a:ext cx="1565766" cy="61065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1338" y="273268"/>
            <a:ext cx="9289174" cy="6106509"/>
          </a:xfrm>
        </p:spPr>
        <p:txBody>
          <a:bodyPr vert="eaVert"/>
          <a:lstStyle>
            <a:lvl1pPr>
              <a:defRPr sz="2400"/>
            </a:lvl1pPr>
            <a:lvl2pPr>
              <a:defRPr sz="2200"/>
            </a:lvl2pPr>
            <a:lvl3pPr>
              <a:defRPr sz="2000"/>
            </a:lvl3p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7A032D01-B15D-41CB-90C2-AC487527E5EE}"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8148609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E5BB-EB5A-47A9-936D-A19EA10D0A51}"/>
              </a:ext>
            </a:extLst>
          </p:cNvPr>
          <p:cNvSpPr>
            <a:spLocks noGrp="1"/>
          </p:cNvSpPr>
          <p:nvPr>
            <p:ph type="title"/>
          </p:nvPr>
        </p:nvSpPr>
        <p:spPr>
          <a:xfrm>
            <a:off x="614600" y="275730"/>
            <a:ext cx="10962800" cy="1023599"/>
          </a:xfrm>
          <a:prstGeom prst="rect">
            <a:avLst/>
          </a:prstGeom>
        </p:spPr>
        <p:txBody>
          <a:bodyPr anchor="ctr" anchorCtr="0"/>
          <a:lstStyle>
            <a:lvl1pPr>
              <a:defRPr sz="32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4990914-3D19-4C9C-81B6-31301E44AD22}"/>
              </a:ext>
            </a:extLst>
          </p:cNvPr>
          <p:cNvSpPr>
            <a:spLocks noGrp="1"/>
          </p:cNvSpPr>
          <p:nvPr>
            <p:ph sz="half" idx="1"/>
          </p:nvPr>
        </p:nvSpPr>
        <p:spPr>
          <a:xfrm>
            <a:off x="614600" y="1492254"/>
            <a:ext cx="5376042" cy="5090016"/>
          </a:xfrm>
          <a:prstGeom prst="rect">
            <a:avLst/>
          </a:prstGeom>
        </p:spPr>
        <p:txBody>
          <a:bodyPr/>
          <a:lstStyle>
            <a:lvl1pPr>
              <a:defRPr lang="en-US" sz="2400" dirty="0">
                <a:solidFill>
                  <a:schemeClr val="tx1">
                    <a:lumMod val="75000"/>
                    <a:lumOff val="25000"/>
                  </a:schemeClr>
                </a:solidFill>
                <a:latin typeface="+mj-lt"/>
              </a:defRPr>
            </a:lvl1pPr>
            <a:lvl2pPr>
              <a:defRPr lang="en-US" sz="2000" dirty="0">
                <a:solidFill>
                  <a:schemeClr val="tx1">
                    <a:lumMod val="75000"/>
                    <a:lumOff val="25000"/>
                  </a:schemeClr>
                </a:solidFill>
              </a:defRPr>
            </a:lvl2pPr>
          </a:lstStyle>
          <a:p>
            <a:pPr lvl="0"/>
            <a:r>
              <a:rPr lang="en-US" dirty="0"/>
              <a:t>Edit Master text styles</a:t>
            </a:r>
          </a:p>
          <a:p>
            <a:pPr lvl="1"/>
            <a:r>
              <a:rPr lang="en-US" dirty="0"/>
              <a:t>Second level</a:t>
            </a:r>
          </a:p>
        </p:txBody>
      </p:sp>
      <p:sp>
        <p:nvSpPr>
          <p:cNvPr id="5" name="Date Placeholder 4">
            <a:extLst>
              <a:ext uri="{FF2B5EF4-FFF2-40B4-BE49-F238E27FC236}">
                <a16:creationId xmlns:a16="http://schemas.microsoft.com/office/drawing/2014/main" id="{0DDC92D5-6886-4062-A02B-DADF5CCCD2AE}"/>
              </a:ext>
            </a:extLst>
          </p:cNvPr>
          <p:cNvSpPr>
            <a:spLocks noGrp="1"/>
          </p:cNvSpPr>
          <p:nvPr>
            <p:ph type="dt" sz="half" idx="10"/>
          </p:nvPr>
        </p:nvSpPr>
        <p:spPr/>
        <p:txBody>
          <a:bodyPr/>
          <a:lstStyle/>
          <a:p>
            <a:fld id="{CBABDCC0-9CFE-483D-B95C-03445059C93A}" type="datetimeFigureOut">
              <a:rPr lang="en-US" smtClean="0"/>
              <a:t>6/10/2020</a:t>
            </a:fld>
            <a:endParaRPr lang="en-US"/>
          </a:p>
        </p:txBody>
      </p:sp>
      <p:sp>
        <p:nvSpPr>
          <p:cNvPr id="6" name="Footer Placeholder 5">
            <a:extLst>
              <a:ext uri="{FF2B5EF4-FFF2-40B4-BE49-F238E27FC236}">
                <a16:creationId xmlns:a16="http://schemas.microsoft.com/office/drawing/2014/main" id="{A6817AFB-D116-4EF9-81BC-98D763E5F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EF671-8F17-4F16-A2DE-88087CE463DB}"/>
              </a:ext>
            </a:extLst>
          </p:cNvPr>
          <p:cNvSpPr>
            <a:spLocks noGrp="1"/>
          </p:cNvSpPr>
          <p:nvPr>
            <p:ph type="sldNum" sz="quarter" idx="12"/>
          </p:nvPr>
        </p:nvSpPr>
        <p:spPr/>
        <p:txBody>
          <a:bodyPr/>
          <a:lstStyle/>
          <a:p>
            <a:fld id="{DBC051CD-6319-4D5C-A024-1478711A05F4}" type="slidenum">
              <a:rPr lang="en-US" smtClean="0"/>
              <a:t>‹#›</a:t>
            </a:fld>
            <a:endParaRPr lang="en-US"/>
          </a:p>
        </p:txBody>
      </p:sp>
      <p:sp>
        <p:nvSpPr>
          <p:cNvPr id="8" name="Content Placeholder 2">
            <a:extLst>
              <a:ext uri="{FF2B5EF4-FFF2-40B4-BE49-F238E27FC236}">
                <a16:creationId xmlns:a16="http://schemas.microsoft.com/office/drawing/2014/main" id="{175FC4D0-A346-48AD-9C9A-24D0CAE68AB9}"/>
              </a:ext>
            </a:extLst>
          </p:cNvPr>
          <p:cNvSpPr>
            <a:spLocks noGrp="1"/>
          </p:cNvSpPr>
          <p:nvPr>
            <p:ph sz="half" idx="13"/>
          </p:nvPr>
        </p:nvSpPr>
        <p:spPr>
          <a:xfrm>
            <a:off x="6190594" y="1492254"/>
            <a:ext cx="5376042" cy="5090016"/>
          </a:xfrm>
          <a:prstGeom prst="rect">
            <a:avLst/>
          </a:prstGeom>
        </p:spPr>
        <p:txBody>
          <a:bodyPr/>
          <a:lstStyle>
            <a:lvl1pPr>
              <a:defRPr sz="2400">
                <a:solidFill>
                  <a:schemeClr val="tx1">
                    <a:lumMod val="75000"/>
                    <a:lumOff val="25000"/>
                  </a:schemeClr>
                </a:solidFill>
                <a:latin typeface="+mj-lt"/>
              </a:defRPr>
            </a:lvl1pPr>
            <a:lvl2pPr>
              <a:defRPr sz="2000">
                <a:solidFill>
                  <a:schemeClr val="tx1">
                    <a:lumMod val="75000"/>
                    <a:lumOff val="25000"/>
                  </a:schemeClr>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8163642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11110452" cy="1068148"/>
          </a:xfrm>
        </p:spPr>
        <p:txBody>
          <a:bodyPr anchor="ctr" anchorCtr="0"/>
          <a:lstStyle/>
          <a:p>
            <a:r>
              <a:rPr lang="en-US"/>
              <a:t>Click to edit Master title style</a:t>
            </a:r>
            <a:endParaRPr lang="en-US" dirty="0"/>
          </a:p>
        </p:txBody>
      </p:sp>
      <p:sp>
        <p:nvSpPr>
          <p:cNvPr id="3" name="Content Placeholder 2"/>
          <p:cNvSpPr>
            <a:spLocks noGrp="1"/>
          </p:cNvSpPr>
          <p:nvPr>
            <p:ph idx="1"/>
          </p:nvPr>
        </p:nvSpPr>
        <p:spPr>
          <a:xfrm>
            <a:off x="855406" y="1493315"/>
            <a:ext cx="11110452" cy="4791871"/>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BABDCC0-9CFE-483D-B95C-03445059C93A}"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051CD-6319-4D5C-A024-1478711A05F4}" type="slidenum">
              <a:rPr lang="en-US" smtClean="0"/>
              <a:t>‹#›</a:t>
            </a:fld>
            <a:endParaRPr lang="en-US"/>
          </a:p>
        </p:txBody>
      </p:sp>
    </p:spTree>
    <p:extLst>
      <p:ext uri="{BB962C8B-B14F-4D97-AF65-F5344CB8AC3E}">
        <p14:creationId xmlns:p14="http://schemas.microsoft.com/office/powerpoint/2010/main" val="327785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l">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l">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42686099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0826" y="247650"/>
            <a:ext cx="11056374" cy="866447"/>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0826" y="1274327"/>
            <a:ext cx="5437239" cy="505289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5774" y="1274328"/>
            <a:ext cx="5437239" cy="50529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32D01-B15D-41CB-90C2-AC487527E5EE}" type="datetimeFigureOut">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376805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826" y="181035"/>
            <a:ext cx="10965850" cy="1013591"/>
          </a:xfrm>
        </p:spPr>
        <p:txBody>
          <a:bodyPr anchor="ctr" anchorCtr="0"/>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7778" y="1294148"/>
            <a:ext cx="5400000"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72162" y="2317104"/>
            <a:ext cx="5375616" cy="395757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6678" y="1294148"/>
            <a:ext cx="5400000"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6677" y="2317104"/>
            <a:ext cx="5399999" cy="395757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32D01-B15D-41CB-90C2-AC487527E5EE}" type="datetimeFigureOut">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989712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8812" y="213852"/>
            <a:ext cx="10822773" cy="921265"/>
          </a:xfrm>
        </p:spPr>
        <p:txBody>
          <a:bodyPr anchor="ctr" anchorCtr="0"/>
          <a:lstStyle/>
          <a:p>
            <a:r>
              <a:rPr lang="en-US" dirty="0"/>
              <a:t>Click to edit master title style</a:t>
            </a:r>
          </a:p>
        </p:txBody>
      </p:sp>
      <p:sp>
        <p:nvSpPr>
          <p:cNvPr id="3" name="Date Placeholder 2"/>
          <p:cNvSpPr>
            <a:spLocks noGrp="1"/>
          </p:cNvSpPr>
          <p:nvPr>
            <p:ph type="dt" sz="half" idx="10"/>
          </p:nvPr>
        </p:nvSpPr>
        <p:spPr/>
        <p:txBody>
          <a:bodyPr/>
          <a:lstStyle/>
          <a:p>
            <a:fld id="{7A032D01-B15D-41CB-90C2-AC487527E5EE}" type="datetimeFigureOut">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613429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32D01-B15D-41CB-90C2-AC487527E5EE}" type="datetimeFigureOut">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
        <p:nvSpPr>
          <p:cNvPr id="5" name="Rectangle 4">
            <a:extLst>
              <a:ext uri="{FF2B5EF4-FFF2-40B4-BE49-F238E27FC236}">
                <a16:creationId xmlns:a16="http://schemas.microsoft.com/office/drawing/2014/main" id="{C0EB60B7-B86C-43E2-BDBD-0B1BA4549B6E}"/>
              </a:ext>
            </a:extLst>
          </p:cNvPr>
          <p:cNvSpPr/>
          <p:nvPr userDrawn="1"/>
        </p:nvSpPr>
        <p:spPr>
          <a:xfrm>
            <a:off x="0" y="0"/>
            <a:ext cx="12192000" cy="11035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45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4456386" cy="6857624"/>
          </a:xfrm>
          <a:prstGeom prst="rect">
            <a:avLst/>
          </a:prstGeom>
          <a:solidFill>
            <a:srgbClr val="DEEDC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5603" y="247811"/>
            <a:ext cx="385572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0923" y="247811"/>
            <a:ext cx="7104206" cy="6131968"/>
          </a:xfrm>
        </p:spPr>
        <p:txBody>
          <a:bodyPr/>
          <a:lstStyle>
            <a:lvl1pPr>
              <a:defRPr sz="2400"/>
            </a:lvl1pPr>
            <a:lvl2pPr>
              <a:defRPr sz="22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26871" y="2653130"/>
            <a:ext cx="3855720" cy="3011056"/>
          </a:xfrm>
        </p:spPr>
        <p:txBody>
          <a:bodyPr>
            <a:normAutofit/>
          </a:bodyPr>
          <a:lstStyle>
            <a:lvl1pPr marL="0" indent="0">
              <a:lnSpc>
                <a:spcPct val="113000"/>
              </a:lnSpc>
              <a:spcBef>
                <a:spcPts val="0"/>
              </a:spcBef>
              <a:spcAft>
                <a:spcPts val="150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A032D01-B15D-41CB-90C2-AC487527E5EE}" type="datetimeFigureOut">
              <a:rPr lang="en-US" smtClean="0"/>
              <a:t>6/10/2020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0000000-1234-1234-1234-123412341234}" type="slidenum">
              <a:rPr lang="en" smtClean="0"/>
              <a:pPr/>
              <a:t>‹#›</a:t>
            </a:fld>
            <a:endParaRPr lang="en"/>
          </a:p>
        </p:txBody>
      </p:sp>
      <p:sp>
        <p:nvSpPr>
          <p:cNvPr id="9" name="Rectangle 8" title="Divider Bar"/>
          <p:cNvSpPr/>
          <p:nvPr/>
        </p:nvSpPr>
        <p:spPr>
          <a:xfrm>
            <a:off x="4341823"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12472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4819552"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26346" y="528145"/>
            <a:ext cx="3855720" cy="2157884"/>
          </a:xfrm>
        </p:spPr>
        <p:txBody>
          <a:bodyPr anchor="ctr" anchorCtr="0">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97025" y="262760"/>
            <a:ext cx="7036905" cy="6463862"/>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35543" y="2792906"/>
            <a:ext cx="3855720" cy="3011432"/>
          </a:xfrm>
        </p:spPr>
        <p:txBody>
          <a:bodyPr>
            <a:normAutofit/>
          </a:bodyPr>
          <a:lstStyle>
            <a:lvl1pPr marL="0" indent="0">
              <a:lnSpc>
                <a:spcPct val="113000"/>
              </a:lnSpc>
              <a:spcBef>
                <a:spcPts val="0"/>
              </a:spcBef>
              <a:spcAft>
                <a:spcPts val="1500"/>
              </a:spcAft>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A032D01-B15D-41CB-90C2-AC487527E5EE}" type="datetimeFigureOut">
              <a:rPr lang="en-US" smtClean="0"/>
              <a:t>6/10/2020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0000000-1234-1234-1234-123412341234}" type="slidenum">
              <a:rPr lang="en" smtClean="0"/>
              <a:pPr/>
              <a:t>‹#›</a:t>
            </a:fld>
            <a:endParaRPr lang="en"/>
          </a:p>
        </p:txBody>
      </p:sp>
      <p:sp>
        <p:nvSpPr>
          <p:cNvPr id="9" name="Rectangle 8" title="Divider Bar"/>
          <p:cNvSpPr/>
          <p:nvPr/>
        </p:nvSpPr>
        <p:spPr>
          <a:xfrm>
            <a:off x="4742793"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2024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A032D01-B15D-41CB-90C2-AC487527E5EE}" type="datetimeFigureOut">
              <a:rPr lang="en-US" smtClean="0"/>
              <a:t>6/10/2020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0000000-1234-1234-1234-123412341234}" type="slidenum">
              <a:rPr lang="en" smtClean="0"/>
              <a:pPr/>
              <a:t>‹#›</a:t>
            </a:fld>
            <a:endParaRPr lang="en"/>
          </a:p>
        </p:txBody>
      </p:sp>
      <p:sp>
        <p:nvSpPr>
          <p:cNvPr id="9" name="Rectangle 8" title="Side bar"/>
          <p:cNvSpPr/>
          <p:nvPr/>
        </p:nvSpPr>
        <p:spPr>
          <a:xfrm>
            <a:off x="120743" y="0"/>
            <a:ext cx="228600" cy="6858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65780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1" r:id="rId12"/>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0.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3DD59-BB45-41B0-8B04-2716BB18B9AF}"/>
              </a:ext>
            </a:extLst>
          </p:cNvPr>
          <p:cNvSpPr>
            <a:spLocks noGrp="1"/>
          </p:cNvSpPr>
          <p:nvPr>
            <p:ph type="title"/>
          </p:nvPr>
        </p:nvSpPr>
        <p:spPr>
          <a:xfrm>
            <a:off x="948812" y="213852"/>
            <a:ext cx="10822773" cy="2841864"/>
          </a:xfrm>
        </p:spPr>
        <p:txBody>
          <a:bodyPr>
            <a:normAutofit/>
          </a:bodyPr>
          <a:lstStyle/>
          <a:p>
            <a:pPr algn="ctr"/>
            <a:r>
              <a:rPr lang="en-US" sz="3600" dirty="0"/>
              <a:t>The Bridge2Hope</a:t>
            </a:r>
            <a:br>
              <a:rPr lang="en-US" sz="3600" dirty="0"/>
            </a:br>
            <a:r>
              <a:rPr lang="en-US" sz="2400" dirty="0"/>
              <a:t>presentation to</a:t>
            </a:r>
            <a:r>
              <a:rPr lang="en-US" sz="3600" dirty="0"/>
              <a:t/>
            </a:r>
            <a:br>
              <a:rPr lang="en-US" sz="3600" dirty="0"/>
            </a:br>
            <a:r>
              <a:rPr lang="en-US" sz="3600" dirty="0"/>
              <a:t>American Women’s Club of The Hague</a:t>
            </a:r>
            <a:br>
              <a:rPr lang="en-US" sz="3600" dirty="0"/>
            </a:br>
            <a:r>
              <a:rPr lang="en-US" sz="3600" dirty="0"/>
              <a:t/>
            </a:r>
            <a:br>
              <a:rPr lang="en-US" sz="3600" dirty="0"/>
            </a:br>
            <a:r>
              <a:rPr lang="en-US" sz="2400" dirty="0"/>
              <a:t>June 11</a:t>
            </a:r>
            <a:r>
              <a:rPr lang="en-US" sz="2400" baseline="30000" dirty="0"/>
              <a:t>th</a:t>
            </a:r>
            <a:r>
              <a:rPr lang="en-US" sz="2400" dirty="0"/>
              <a:t>, 2020</a:t>
            </a:r>
            <a:br>
              <a:rPr lang="en-US" sz="2400" dirty="0"/>
            </a:br>
            <a:r>
              <a:rPr lang="en-US" sz="2400" dirty="0"/>
              <a:t>via Zoom meeting</a:t>
            </a:r>
            <a:endParaRPr lang="en-US" sz="3600" dirty="0"/>
          </a:p>
        </p:txBody>
      </p:sp>
      <p:pic>
        <p:nvPicPr>
          <p:cNvPr id="3" name="Picture 2" descr="https://thebridge2hope.org/wp-content/uploads/2018/04/B2H-homepage-1500x430.jpeg">
            <a:extLst>
              <a:ext uri="{FF2B5EF4-FFF2-40B4-BE49-F238E27FC236}">
                <a16:creationId xmlns:a16="http://schemas.microsoft.com/office/drawing/2014/main" id="{6F43D5FB-E4CE-42E5-A2ED-DA2B14D13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2325"/>
            <a:ext cx="12192000" cy="3495675"/>
          </a:xfrm>
          <a:prstGeom prst="rect">
            <a:avLst/>
          </a:prstGeom>
          <a:noFill/>
          <a:ln w="38100">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5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2E2CC-B55F-4E42-BB89-60DFE8C03E78}"/>
              </a:ext>
            </a:extLst>
          </p:cNvPr>
          <p:cNvSpPr>
            <a:spLocks noGrp="1"/>
          </p:cNvSpPr>
          <p:nvPr>
            <p:ph type="title"/>
          </p:nvPr>
        </p:nvSpPr>
        <p:spPr/>
        <p:txBody>
          <a:bodyPr/>
          <a:lstStyle/>
          <a:p>
            <a:r>
              <a:rPr lang="en-US" dirty="0">
                <a:solidFill>
                  <a:srgbClr val="7D9F8B"/>
                </a:solidFill>
              </a:rPr>
              <a:t>Threats to Self</a:t>
            </a:r>
          </a:p>
        </p:txBody>
      </p:sp>
      <p:sp>
        <p:nvSpPr>
          <p:cNvPr id="3" name="Tijdelijke aanduiding voor inhoud 2">
            <a:extLst>
              <a:ext uri="{FF2B5EF4-FFF2-40B4-BE49-F238E27FC236}">
                <a16:creationId xmlns:a16="http://schemas.microsoft.com/office/drawing/2014/main" id="{C8F49086-0D51-4606-8A9B-AC3259540659}"/>
              </a:ext>
            </a:extLst>
          </p:cNvPr>
          <p:cNvSpPr>
            <a:spLocks noGrp="1"/>
          </p:cNvSpPr>
          <p:nvPr>
            <p:ph idx="1"/>
          </p:nvPr>
        </p:nvSpPr>
        <p:spPr/>
        <p:txBody>
          <a:bodyPr/>
          <a:lstStyle/>
          <a:p>
            <a:pPr>
              <a:lnSpc>
                <a:spcPct val="150000"/>
              </a:lnSpc>
            </a:pPr>
            <a:r>
              <a:rPr lang="en-US" dirty="0">
                <a:solidFill>
                  <a:srgbClr val="7D9F8B"/>
                </a:solidFill>
              </a:rPr>
              <a:t>Reported being </a:t>
            </a:r>
            <a:r>
              <a:rPr lang="en-US" b="1" dirty="0">
                <a:solidFill>
                  <a:srgbClr val="7D9F8B"/>
                </a:solidFill>
              </a:rPr>
              <a:t>beaten by their pimp or trafficker </a:t>
            </a:r>
            <a:r>
              <a:rPr lang="en-US" dirty="0">
                <a:solidFill>
                  <a:srgbClr val="7D9F8B"/>
                </a:solidFill>
              </a:rPr>
              <a:t>(77.5%)</a:t>
            </a:r>
          </a:p>
          <a:p>
            <a:pPr>
              <a:lnSpc>
                <a:spcPct val="150000"/>
              </a:lnSpc>
            </a:pPr>
            <a:r>
              <a:rPr lang="en-US" dirty="0">
                <a:solidFill>
                  <a:srgbClr val="7D9F8B"/>
                </a:solidFill>
              </a:rPr>
              <a:t>Resulted in serious or moderate injury on (62.5%) of occasions </a:t>
            </a:r>
          </a:p>
          <a:p>
            <a:pPr>
              <a:lnSpc>
                <a:spcPct val="150000"/>
              </a:lnSpc>
            </a:pPr>
            <a:r>
              <a:rPr lang="en-US" dirty="0">
                <a:solidFill>
                  <a:srgbClr val="7D9F8B"/>
                </a:solidFill>
              </a:rPr>
              <a:t>84%  did not report injury to police</a:t>
            </a:r>
          </a:p>
          <a:p>
            <a:pPr>
              <a:lnSpc>
                <a:spcPct val="150000"/>
              </a:lnSpc>
            </a:pPr>
            <a:r>
              <a:rPr lang="en-US" b="1" u="sng" dirty="0">
                <a:solidFill>
                  <a:srgbClr val="7D9F8B"/>
                </a:solidFill>
              </a:rPr>
              <a:t>WHY: </a:t>
            </a:r>
            <a:r>
              <a:rPr lang="en-US" dirty="0">
                <a:solidFill>
                  <a:srgbClr val="7D9F8B"/>
                </a:solidFill>
              </a:rPr>
              <a:t>They were afraid(82.8%)</a:t>
            </a:r>
          </a:p>
          <a:p>
            <a:pPr>
              <a:lnSpc>
                <a:spcPct val="150000"/>
              </a:lnSpc>
            </a:pPr>
            <a:r>
              <a:rPr lang="en-US" dirty="0">
                <a:solidFill>
                  <a:srgbClr val="7D9F8B"/>
                </a:solidFill>
              </a:rPr>
              <a:t>Their </a:t>
            </a:r>
            <a:r>
              <a:rPr lang="en-US" b="1" u="sng" dirty="0">
                <a:solidFill>
                  <a:srgbClr val="7D9F8B"/>
                </a:solidFill>
              </a:rPr>
              <a:t>madam or pimp </a:t>
            </a:r>
            <a:r>
              <a:rPr lang="en-US" dirty="0">
                <a:solidFill>
                  <a:srgbClr val="7D9F8B"/>
                </a:solidFill>
              </a:rPr>
              <a:t>will harm them</a:t>
            </a:r>
          </a:p>
          <a:p>
            <a:endParaRPr lang="en-US" dirty="0"/>
          </a:p>
        </p:txBody>
      </p:sp>
      <p:pic>
        <p:nvPicPr>
          <p:cNvPr id="4" name="Afbeelding 3">
            <a:extLst>
              <a:ext uri="{FF2B5EF4-FFF2-40B4-BE49-F238E27FC236}">
                <a16:creationId xmlns:a16="http://schemas.microsoft.com/office/drawing/2014/main" id="{A1C62E65-BB02-4D76-9354-548E841FACAE}"/>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93434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6AC28-4ED3-4525-B3FB-D5B0C26CF728}"/>
              </a:ext>
            </a:extLst>
          </p:cNvPr>
          <p:cNvSpPr>
            <a:spLocks noGrp="1"/>
          </p:cNvSpPr>
          <p:nvPr>
            <p:ph type="title"/>
          </p:nvPr>
        </p:nvSpPr>
        <p:spPr/>
        <p:txBody>
          <a:bodyPr/>
          <a:lstStyle/>
          <a:p>
            <a:r>
              <a:rPr lang="en-US" dirty="0">
                <a:solidFill>
                  <a:srgbClr val="7D9F8B"/>
                </a:solidFill>
              </a:rPr>
              <a:t>Religion and Spirituality</a:t>
            </a:r>
          </a:p>
        </p:txBody>
      </p:sp>
      <p:sp>
        <p:nvSpPr>
          <p:cNvPr id="3" name="Tijdelijke aanduiding voor inhoud 2">
            <a:extLst>
              <a:ext uri="{FF2B5EF4-FFF2-40B4-BE49-F238E27FC236}">
                <a16:creationId xmlns:a16="http://schemas.microsoft.com/office/drawing/2014/main" id="{2570DAF9-8D12-4A8F-A1AF-9E5AD6C18CB1}"/>
              </a:ext>
            </a:extLst>
          </p:cNvPr>
          <p:cNvSpPr>
            <a:spLocks noGrp="1"/>
          </p:cNvSpPr>
          <p:nvPr>
            <p:ph idx="1"/>
          </p:nvPr>
        </p:nvSpPr>
        <p:spPr/>
        <p:txBody>
          <a:bodyPr>
            <a:normAutofit fontScale="85000" lnSpcReduction="10000"/>
          </a:bodyPr>
          <a:lstStyle/>
          <a:p>
            <a:r>
              <a:rPr lang="en-US" dirty="0">
                <a:solidFill>
                  <a:srgbClr val="7D9F8B"/>
                </a:solidFill>
              </a:rPr>
              <a:t>Majority reported practicing a religion 97.5% claimed to practice Christianity</a:t>
            </a:r>
          </a:p>
          <a:p>
            <a:endParaRPr lang="en-US" dirty="0">
              <a:solidFill>
                <a:srgbClr val="7D9F8B"/>
              </a:solidFill>
            </a:endParaRPr>
          </a:p>
          <a:p>
            <a:r>
              <a:rPr lang="en-US" dirty="0">
                <a:solidFill>
                  <a:srgbClr val="7D9F8B"/>
                </a:solidFill>
              </a:rPr>
              <a:t>Reported being greatly influenced by their religion in their daily life 96%</a:t>
            </a:r>
          </a:p>
          <a:p>
            <a:endParaRPr lang="en-US" dirty="0">
              <a:solidFill>
                <a:srgbClr val="7D9F8B"/>
              </a:solidFill>
            </a:endParaRPr>
          </a:p>
          <a:p>
            <a:r>
              <a:rPr lang="en-US" dirty="0">
                <a:solidFill>
                  <a:srgbClr val="7D9F8B"/>
                </a:solidFill>
              </a:rPr>
              <a:t>95%  of respondents believe in spirits, demons, or angels.</a:t>
            </a:r>
          </a:p>
          <a:p>
            <a:endParaRPr lang="en-US" dirty="0">
              <a:solidFill>
                <a:srgbClr val="7D9F8B"/>
              </a:solidFill>
            </a:endParaRPr>
          </a:p>
          <a:p>
            <a:r>
              <a:rPr lang="en-US" dirty="0">
                <a:solidFill>
                  <a:srgbClr val="7D9F8B"/>
                </a:solidFill>
              </a:rPr>
              <a:t>77.5%  stated they believe in the existence of voodoo, majority 72.5% stated that they have had voodoo rituals performed on them</a:t>
            </a:r>
          </a:p>
          <a:p>
            <a:endParaRPr lang="en-US" dirty="0">
              <a:solidFill>
                <a:srgbClr val="7D9F8B"/>
              </a:solidFill>
            </a:endParaRPr>
          </a:p>
          <a:p>
            <a:r>
              <a:rPr lang="en-US" dirty="0">
                <a:solidFill>
                  <a:srgbClr val="7D9F8B"/>
                </a:solidFill>
              </a:rPr>
              <a:t>12 out of 29 participants reported that voodoo was performed on them in The Netherlands</a:t>
            </a:r>
          </a:p>
          <a:p>
            <a:endParaRPr lang="en-US" dirty="0">
              <a:solidFill>
                <a:srgbClr val="7D9F8B"/>
              </a:solidFill>
            </a:endParaRPr>
          </a:p>
          <a:p>
            <a:r>
              <a:rPr lang="en-US" dirty="0">
                <a:solidFill>
                  <a:srgbClr val="7D9F8B"/>
                </a:solidFill>
              </a:rPr>
              <a:t>60% reported that voodoo “greatly” affects their life</a:t>
            </a:r>
          </a:p>
          <a:p>
            <a:pPr marL="800100" lvl="1" indent="-342900"/>
            <a:endParaRPr lang="en-US" dirty="0">
              <a:solidFill>
                <a:srgbClr val="7D9F8B"/>
              </a:solidFill>
            </a:endParaRPr>
          </a:p>
          <a:p>
            <a:endParaRPr lang="en-US" dirty="0"/>
          </a:p>
        </p:txBody>
      </p:sp>
      <p:pic>
        <p:nvPicPr>
          <p:cNvPr id="4" name="Afbeelding 3">
            <a:extLst>
              <a:ext uri="{FF2B5EF4-FFF2-40B4-BE49-F238E27FC236}">
                <a16:creationId xmlns:a16="http://schemas.microsoft.com/office/drawing/2014/main" id="{9AC1940F-033B-47D9-BC15-A5D968DB7402}"/>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07236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2B6E4-6F10-4F2F-BD5B-1BBA0C51F1A1}"/>
              </a:ext>
            </a:extLst>
          </p:cNvPr>
          <p:cNvSpPr>
            <a:spLocks noGrp="1"/>
          </p:cNvSpPr>
          <p:nvPr>
            <p:ph type="title"/>
          </p:nvPr>
        </p:nvSpPr>
        <p:spPr/>
        <p:txBody>
          <a:bodyPr/>
          <a:lstStyle/>
          <a:p>
            <a:r>
              <a:rPr lang="en-US" dirty="0">
                <a:solidFill>
                  <a:srgbClr val="7D9F8B"/>
                </a:solidFill>
              </a:rPr>
              <a:t>Current living situation</a:t>
            </a:r>
          </a:p>
        </p:txBody>
      </p:sp>
      <p:sp>
        <p:nvSpPr>
          <p:cNvPr id="3" name="Tijdelijke aanduiding voor inhoud 2">
            <a:extLst>
              <a:ext uri="{FF2B5EF4-FFF2-40B4-BE49-F238E27FC236}">
                <a16:creationId xmlns:a16="http://schemas.microsoft.com/office/drawing/2014/main" id="{118478B7-B2AE-4E19-91CD-8053E04DA999}"/>
              </a:ext>
            </a:extLst>
          </p:cNvPr>
          <p:cNvSpPr>
            <a:spLocks noGrp="1"/>
          </p:cNvSpPr>
          <p:nvPr>
            <p:ph idx="1"/>
          </p:nvPr>
        </p:nvSpPr>
        <p:spPr/>
        <p:txBody>
          <a:bodyPr/>
          <a:lstStyle/>
          <a:p>
            <a:r>
              <a:rPr lang="en-US" dirty="0">
                <a:solidFill>
                  <a:srgbClr val="7D9F8B"/>
                </a:solidFill>
              </a:rPr>
              <a:t>Most participants share a room 57.5% live in a place they call a home.</a:t>
            </a:r>
          </a:p>
          <a:p>
            <a:pPr marL="800100" lvl="1" indent="-342900"/>
            <a:r>
              <a:rPr lang="en-US" dirty="0">
                <a:solidFill>
                  <a:srgbClr val="7D9F8B"/>
                </a:solidFill>
              </a:rPr>
              <a:t>Other living arrangements:</a:t>
            </a:r>
          </a:p>
          <a:p>
            <a:pPr marL="1200150" lvl="2" indent="-285750"/>
            <a:r>
              <a:rPr lang="en-US" dirty="0">
                <a:solidFill>
                  <a:srgbClr val="7D9F8B"/>
                </a:solidFill>
              </a:rPr>
              <a:t>Shelter 10%</a:t>
            </a:r>
          </a:p>
          <a:p>
            <a:pPr marL="1200150" lvl="2" indent="-285750"/>
            <a:r>
              <a:rPr lang="en-US" dirty="0">
                <a:solidFill>
                  <a:srgbClr val="7D9F8B"/>
                </a:solidFill>
              </a:rPr>
              <a:t>Brothel 2.5%</a:t>
            </a:r>
          </a:p>
          <a:p>
            <a:pPr marL="1200150" lvl="2" indent="-285750"/>
            <a:r>
              <a:rPr lang="en-US" dirty="0">
                <a:solidFill>
                  <a:srgbClr val="7D9F8B"/>
                </a:solidFill>
              </a:rPr>
              <a:t>“other”20%</a:t>
            </a:r>
          </a:p>
          <a:p>
            <a:pPr marL="914400" lvl="2" indent="0">
              <a:buNone/>
            </a:pPr>
            <a:endParaRPr lang="en-US" dirty="0">
              <a:solidFill>
                <a:srgbClr val="7D9F8B"/>
              </a:solidFill>
            </a:endParaRPr>
          </a:p>
          <a:p>
            <a:r>
              <a:rPr lang="en-US" dirty="0">
                <a:solidFill>
                  <a:srgbClr val="7D9F8B"/>
                </a:solidFill>
              </a:rPr>
              <a:t>Most would like to live in the Netherlands</a:t>
            </a:r>
          </a:p>
          <a:p>
            <a:pPr marL="1200150" lvl="2" indent="-285750"/>
            <a:r>
              <a:rPr lang="en-US" dirty="0">
                <a:solidFill>
                  <a:srgbClr val="7D9F8B"/>
                </a:solidFill>
              </a:rPr>
              <a:t>Safety 30%</a:t>
            </a:r>
          </a:p>
          <a:p>
            <a:pPr marL="1200150" lvl="2" indent="-285750"/>
            <a:r>
              <a:rPr lang="en-US" dirty="0">
                <a:solidFill>
                  <a:srgbClr val="7D9F8B"/>
                </a:solidFill>
              </a:rPr>
              <a:t>Freedom 10%</a:t>
            </a:r>
          </a:p>
          <a:p>
            <a:pPr marL="914400" lvl="2" indent="0">
              <a:buNone/>
            </a:pPr>
            <a:endParaRPr lang="en-US" dirty="0">
              <a:solidFill>
                <a:srgbClr val="7D9F8B"/>
              </a:solidFill>
            </a:endParaRPr>
          </a:p>
          <a:p>
            <a:r>
              <a:rPr lang="en-US" dirty="0">
                <a:solidFill>
                  <a:srgbClr val="7D9F8B"/>
                </a:solidFill>
              </a:rPr>
              <a:t>Majority stated they did not wish to return to their country of origin 80%</a:t>
            </a:r>
          </a:p>
          <a:p>
            <a:endParaRPr lang="en-US" dirty="0">
              <a:solidFill>
                <a:srgbClr val="7D9F8B"/>
              </a:solidFill>
            </a:endParaRPr>
          </a:p>
          <a:p>
            <a:pPr marL="1200150" lvl="2" indent="-285750">
              <a:buFont typeface="Arial"/>
              <a:buChar char="•"/>
            </a:pPr>
            <a:endParaRPr lang="en-US" dirty="0"/>
          </a:p>
        </p:txBody>
      </p:sp>
      <p:pic>
        <p:nvPicPr>
          <p:cNvPr id="4" name="Afbeelding 3">
            <a:extLst>
              <a:ext uri="{FF2B5EF4-FFF2-40B4-BE49-F238E27FC236}">
                <a16:creationId xmlns:a16="http://schemas.microsoft.com/office/drawing/2014/main" id="{92B2A4BF-C7D4-4FE7-B53D-CDBA353E9C01}"/>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118458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2AAF4-EAE1-4118-B549-9C8593EAAA28}"/>
              </a:ext>
            </a:extLst>
          </p:cNvPr>
          <p:cNvSpPr>
            <a:spLocks noGrp="1"/>
          </p:cNvSpPr>
          <p:nvPr>
            <p:ph type="title"/>
          </p:nvPr>
        </p:nvSpPr>
        <p:spPr>
          <a:xfrm>
            <a:off x="855406" y="214114"/>
            <a:ext cx="9284017" cy="1068148"/>
          </a:xfrm>
        </p:spPr>
        <p:txBody>
          <a:bodyPr>
            <a:normAutofit fontScale="90000"/>
          </a:bodyPr>
          <a:lstStyle/>
          <a:p>
            <a:r>
              <a:rPr lang="en-US" dirty="0"/>
              <a:t/>
            </a:r>
            <a:br>
              <a:rPr lang="en-US" dirty="0"/>
            </a:br>
            <a:r>
              <a:rPr lang="en-US" sz="3600" dirty="0"/>
              <a:t>Post-Traumatic Stress Disorder (PTSD)</a:t>
            </a:r>
            <a:br>
              <a:rPr lang="en-US" sz="3600" dirty="0"/>
            </a:br>
            <a:r>
              <a:rPr lang="en-US" sz="3600" dirty="0"/>
              <a:t>Symptoms</a:t>
            </a:r>
            <a:r>
              <a:rPr lang="en-US" dirty="0"/>
              <a:t/>
            </a:r>
            <a:br>
              <a:rPr lang="en-US" dirty="0"/>
            </a:br>
            <a:endParaRPr lang="en-US" dirty="0"/>
          </a:p>
        </p:txBody>
      </p:sp>
      <p:sp>
        <p:nvSpPr>
          <p:cNvPr id="3" name="Tijdelijke aanduiding voor inhoud 2">
            <a:extLst>
              <a:ext uri="{FF2B5EF4-FFF2-40B4-BE49-F238E27FC236}">
                <a16:creationId xmlns:a16="http://schemas.microsoft.com/office/drawing/2014/main" id="{8AAA6DB4-920B-4649-AC09-5C1F4C243B8F}"/>
              </a:ext>
            </a:extLst>
          </p:cNvPr>
          <p:cNvSpPr>
            <a:spLocks noGrp="1"/>
          </p:cNvSpPr>
          <p:nvPr>
            <p:ph idx="1"/>
          </p:nvPr>
        </p:nvSpPr>
        <p:spPr>
          <a:xfrm>
            <a:off x="855406" y="1678329"/>
            <a:ext cx="11110452" cy="4606857"/>
          </a:xfrm>
        </p:spPr>
        <p:txBody>
          <a:bodyPr/>
          <a:lstStyle/>
          <a:p>
            <a:pPr>
              <a:lnSpc>
                <a:spcPct val="120000"/>
              </a:lnSpc>
            </a:pPr>
            <a:r>
              <a:rPr lang="en-US" dirty="0">
                <a:solidFill>
                  <a:srgbClr val="7D9F8B"/>
                </a:solidFill>
              </a:rPr>
              <a:t>Response to items on a 4-point scale (ranging from 1[“not at all”] to 5 [“extremely”])</a:t>
            </a:r>
          </a:p>
          <a:p>
            <a:pPr marL="800100" lvl="1" indent="-342900">
              <a:lnSpc>
                <a:spcPct val="120000"/>
              </a:lnSpc>
            </a:pPr>
            <a:r>
              <a:rPr lang="en-US" dirty="0">
                <a:solidFill>
                  <a:srgbClr val="7D9F8B"/>
                </a:solidFill>
              </a:rPr>
              <a:t>Mean response for males was 4.19 </a:t>
            </a:r>
          </a:p>
          <a:p>
            <a:pPr marL="800100" lvl="1" indent="-342900">
              <a:lnSpc>
                <a:spcPct val="120000"/>
              </a:lnSpc>
            </a:pPr>
            <a:r>
              <a:rPr lang="en-US" dirty="0">
                <a:solidFill>
                  <a:srgbClr val="7D9F8B"/>
                </a:solidFill>
              </a:rPr>
              <a:t>Mean response for females was 4.29 </a:t>
            </a:r>
          </a:p>
          <a:p>
            <a:pPr marL="800100" lvl="1" indent="-342900">
              <a:lnSpc>
                <a:spcPct val="120000"/>
              </a:lnSpc>
            </a:pPr>
            <a:r>
              <a:rPr lang="en-US" dirty="0">
                <a:solidFill>
                  <a:srgbClr val="7D9F8B"/>
                </a:solidFill>
              </a:rPr>
              <a:t>Scores indicate a high level of PTSD symptoms </a:t>
            </a:r>
          </a:p>
          <a:p>
            <a:pPr>
              <a:lnSpc>
                <a:spcPct val="120000"/>
              </a:lnSpc>
            </a:pPr>
            <a:r>
              <a:rPr lang="en-US" dirty="0">
                <a:solidFill>
                  <a:srgbClr val="7D9F8B"/>
                </a:solidFill>
              </a:rPr>
              <a:t>Mean of total PTSD scores is 71. 3 (maximum score=85)</a:t>
            </a:r>
          </a:p>
          <a:p>
            <a:pPr>
              <a:lnSpc>
                <a:spcPct val="120000"/>
              </a:lnSpc>
            </a:pPr>
            <a:r>
              <a:rPr lang="en-US" dirty="0">
                <a:solidFill>
                  <a:srgbClr val="7D9F8B"/>
                </a:solidFill>
              </a:rPr>
              <a:t>No statistical difference between male and female scores(p=.700)</a:t>
            </a:r>
          </a:p>
          <a:p>
            <a:endParaRPr lang="en-US" dirty="0"/>
          </a:p>
        </p:txBody>
      </p:sp>
      <p:pic>
        <p:nvPicPr>
          <p:cNvPr id="4" name="Afbeelding 3">
            <a:extLst>
              <a:ext uri="{FF2B5EF4-FFF2-40B4-BE49-F238E27FC236}">
                <a16:creationId xmlns:a16="http://schemas.microsoft.com/office/drawing/2014/main" id="{EE9700C7-A766-4C4C-9511-BE5DFAE6A04B}"/>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66404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5" y="214114"/>
            <a:ext cx="8878903" cy="1068148"/>
          </a:xfrm>
        </p:spPr>
        <p:txBody>
          <a:bodyPr>
            <a:noAutofit/>
          </a:bodyPr>
          <a:lstStyle/>
          <a:p>
            <a:r>
              <a:rPr lang="en-US" sz="3200" dirty="0">
                <a:solidFill>
                  <a:srgbClr val="7D9F8B"/>
                </a:solidFill>
              </a:rPr>
              <a:t>Understanding Psychological Coercion</a:t>
            </a:r>
          </a:p>
        </p:txBody>
      </p:sp>
      <p:sp>
        <p:nvSpPr>
          <p:cNvPr id="3" name="Content Placeholder 2"/>
          <p:cNvSpPr>
            <a:spLocks noGrp="1"/>
          </p:cNvSpPr>
          <p:nvPr>
            <p:ph idx="1"/>
          </p:nvPr>
        </p:nvSpPr>
        <p:spPr/>
        <p:txBody>
          <a:bodyPr>
            <a:normAutofit fontScale="92500" lnSpcReduction="20000"/>
          </a:bodyPr>
          <a:lstStyle/>
          <a:p>
            <a:r>
              <a:rPr lang="en-GB" dirty="0"/>
              <a:t>Anatomy of THREATS and VIOLENCE</a:t>
            </a:r>
          </a:p>
          <a:p>
            <a:endParaRPr lang="en-GB" dirty="0"/>
          </a:p>
          <a:p>
            <a:r>
              <a:rPr lang="en-GB" dirty="0"/>
              <a:t>Research suggests that victims of human trafficking, in more contemporary times, experience a range of nonphysical coercive tactics like isolation, monopolization of perception, induced debility or exhaustion, threats, occasional indulgences, demonstration of omnipotence, degradation and enforcement of trivial demands (Baldwin et al., 2015)</a:t>
            </a:r>
          </a:p>
          <a:p>
            <a:endParaRPr lang="en-GB" dirty="0"/>
          </a:p>
          <a:p>
            <a:r>
              <a:rPr lang="en-GB" dirty="0"/>
              <a:t>Impact of this psychological coercion on the mental and physical health of trafficked victims has rarely been examined</a:t>
            </a:r>
          </a:p>
          <a:p>
            <a:endParaRPr lang="en-GB" dirty="0"/>
          </a:p>
          <a:p>
            <a:r>
              <a:rPr lang="en-GB" dirty="0"/>
              <a:t>Comorbidity with PTSD</a:t>
            </a:r>
            <a:r>
              <a:rPr lang="en-US" dirty="0"/>
              <a:t> and substance abuse</a:t>
            </a:r>
          </a:p>
          <a:p>
            <a:endParaRPr lang="en-US" dirty="0"/>
          </a:p>
          <a:p>
            <a:r>
              <a:rPr lang="en-US" dirty="0"/>
              <a:t>Humanizing victims of Human Trafficking</a:t>
            </a:r>
            <a:endParaRPr lang="en-GB"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14</a:t>
            </a:fld>
            <a:endParaRPr lang="en-US"/>
          </a:p>
        </p:txBody>
      </p:sp>
      <p:pic>
        <p:nvPicPr>
          <p:cNvPr id="5" name="Afbeelding 4">
            <a:extLst>
              <a:ext uri="{FF2B5EF4-FFF2-40B4-BE49-F238E27FC236}">
                <a16:creationId xmlns:a16="http://schemas.microsoft.com/office/drawing/2014/main" id="{0ABE5C06-6B75-457F-9038-D1E51C077766}"/>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8721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8496938" cy="1068148"/>
          </a:xfrm>
        </p:spPr>
        <p:txBody>
          <a:bodyPr>
            <a:noAutofit/>
          </a:bodyPr>
          <a:lstStyle/>
          <a:p>
            <a:r>
              <a:rPr lang="en-US" sz="2800" dirty="0"/>
              <a:t>Factors Sustaining Dependence</a:t>
            </a:r>
            <a:br>
              <a:rPr lang="en-US" sz="2800" dirty="0"/>
            </a:br>
            <a:r>
              <a:rPr lang="en-US" sz="2800" dirty="0"/>
              <a:t>(Shah et al. 2018)</a:t>
            </a:r>
          </a:p>
        </p:txBody>
      </p:sp>
      <p:pic>
        <p:nvPicPr>
          <p:cNvPr id="6" name="Content Placeholder 5"/>
          <p:cNvPicPr>
            <a:picLocks noGrp="1" noChangeAspect="1"/>
          </p:cNvPicPr>
          <p:nvPr>
            <p:ph idx="1"/>
          </p:nvPr>
        </p:nvPicPr>
        <p:blipFill>
          <a:blip r:embed="rId2"/>
          <a:stretch>
            <a:fillRect/>
          </a:stretch>
        </p:blipFill>
        <p:spPr>
          <a:xfrm>
            <a:off x="2576622" y="1815596"/>
            <a:ext cx="6630146" cy="4104456"/>
          </a:xfrm>
          <a:prstGeom prst="rect">
            <a:avLst/>
          </a:prstGeom>
        </p:spPr>
      </p:pic>
      <p:sp>
        <p:nvSpPr>
          <p:cNvPr id="4" name="Slide Number Placeholder 3"/>
          <p:cNvSpPr>
            <a:spLocks noGrp="1"/>
          </p:cNvSpPr>
          <p:nvPr>
            <p:ph type="sldNum" sz="quarter" idx="12"/>
          </p:nvPr>
        </p:nvSpPr>
        <p:spPr/>
        <p:txBody>
          <a:bodyPr/>
          <a:lstStyle/>
          <a:p>
            <a:fld id="{9851416B-C428-5E4B-9268-DF12A519E99C}" type="slidenum">
              <a:rPr lang="en-US" smtClean="0"/>
              <a:pPr/>
              <a:t>15</a:t>
            </a:fld>
            <a:endParaRPr lang="en-US"/>
          </a:p>
        </p:txBody>
      </p:sp>
      <p:pic>
        <p:nvPicPr>
          <p:cNvPr id="5" name="Afbeelding 4">
            <a:extLst>
              <a:ext uri="{FF2B5EF4-FFF2-40B4-BE49-F238E27FC236}">
                <a16:creationId xmlns:a16="http://schemas.microsoft.com/office/drawing/2014/main" id="{31938823-FD2B-4DF3-BCFD-879C4DCC5433}"/>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43154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8381191" cy="1068148"/>
          </a:xfrm>
        </p:spPr>
        <p:txBody>
          <a:bodyPr>
            <a:normAutofit fontScale="90000"/>
          </a:bodyPr>
          <a:lstStyle/>
          <a:p>
            <a:r>
              <a:rPr lang="en-US" dirty="0">
                <a:solidFill>
                  <a:srgbClr val="7D9F8B"/>
                </a:solidFill>
              </a:rPr>
              <a:t>Psychological Dynamics: Shameful!</a:t>
            </a:r>
          </a:p>
        </p:txBody>
      </p:sp>
      <p:sp>
        <p:nvSpPr>
          <p:cNvPr id="3" name="Content Placeholder 2"/>
          <p:cNvSpPr>
            <a:spLocks noGrp="1"/>
          </p:cNvSpPr>
          <p:nvPr>
            <p:ph idx="1"/>
          </p:nvPr>
        </p:nvSpPr>
        <p:spPr>
          <a:xfrm>
            <a:off x="704935" y="1863525"/>
            <a:ext cx="10464635" cy="4410087"/>
          </a:xfrm>
        </p:spPr>
        <p:txBody>
          <a:bodyPr/>
          <a:lstStyle/>
          <a:p>
            <a:endParaRPr lang="en-GB" dirty="0"/>
          </a:p>
          <a:p>
            <a:pPr lvl="1"/>
            <a:r>
              <a:rPr lang="en-GB" i="1" dirty="0"/>
              <a:t>“Out of shame I cannot tell my children what I did here. I have to cover it. Even right now I didn’t let my children know because the shame will be too much” (Interview 19)</a:t>
            </a:r>
          </a:p>
          <a:p>
            <a:pPr marL="530352" lvl="1" indent="0">
              <a:buNone/>
            </a:pPr>
            <a:endParaRPr lang="en-US" i="1" dirty="0"/>
          </a:p>
          <a:p>
            <a:pPr lvl="1"/>
            <a:r>
              <a:rPr lang="en-GB" i="1" dirty="0"/>
              <a:t>“People in Africa […]. Shame can’t go back. If no shame, I will go. Because you go back, you are not. Its like…. Where are you going to start from” (Interview 26)</a:t>
            </a:r>
            <a:endParaRPr lang="en-US" i="1" dirty="0"/>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16</a:t>
            </a:fld>
            <a:endParaRPr lang="en-US"/>
          </a:p>
        </p:txBody>
      </p:sp>
      <p:pic>
        <p:nvPicPr>
          <p:cNvPr id="5" name="Afbeelding 4">
            <a:extLst>
              <a:ext uri="{FF2B5EF4-FFF2-40B4-BE49-F238E27FC236}">
                <a16:creationId xmlns:a16="http://schemas.microsoft.com/office/drawing/2014/main" id="{FC1EB098-E629-48C1-825B-D52AD77E5991}"/>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161279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9191419" cy="1068148"/>
          </a:xfrm>
        </p:spPr>
        <p:txBody>
          <a:bodyPr>
            <a:normAutofit fontScale="90000"/>
          </a:bodyPr>
          <a:lstStyle/>
          <a:p>
            <a:r>
              <a:rPr lang="en-US" dirty="0">
                <a:solidFill>
                  <a:srgbClr val="7D9F8B"/>
                </a:solidFill>
              </a:rPr>
              <a:t>Psychological Dynamics: Cynical and Impulsive</a:t>
            </a:r>
          </a:p>
        </p:txBody>
      </p:sp>
      <p:sp>
        <p:nvSpPr>
          <p:cNvPr id="3" name="Content Placeholder 2"/>
          <p:cNvSpPr>
            <a:spLocks noGrp="1"/>
          </p:cNvSpPr>
          <p:nvPr>
            <p:ph idx="1"/>
          </p:nvPr>
        </p:nvSpPr>
        <p:spPr/>
        <p:txBody>
          <a:bodyPr>
            <a:normAutofit lnSpcReduction="10000"/>
          </a:bodyPr>
          <a:lstStyle/>
          <a:p>
            <a:endParaRPr lang="en-GB" dirty="0"/>
          </a:p>
          <a:p>
            <a:r>
              <a:rPr lang="en-GB" dirty="0"/>
              <a:t>Some victims’ desperation has been observed to turn into a general cynical attitude about life altogether, resulting in weakened personal faith, and diminished trust in the authority and other people in general, including those who might be able to help or relieve some burden.</a:t>
            </a:r>
            <a:endParaRPr lang="en-US" dirty="0"/>
          </a:p>
          <a:p>
            <a:pPr marL="0" indent="0">
              <a:buNone/>
            </a:pPr>
            <a:endParaRPr lang="en-GB" dirty="0"/>
          </a:p>
          <a:p>
            <a:pPr lvl="1"/>
            <a:r>
              <a:rPr lang="en-GB" i="1" dirty="0"/>
              <a:t>“It makes me upset that I believe in God and my life is messed up, and I asking for something, and I don’t get it. So it just make me lost my faith. So, that was why I’ve just decided to be on my own. I don’t believe in anything” (Interview 4)</a:t>
            </a:r>
            <a:endParaRPr lang="en-US" i="1" dirty="0"/>
          </a:p>
          <a:p>
            <a:pPr marL="530352" lvl="1" indent="0">
              <a:buNone/>
            </a:pPr>
            <a:endParaRPr lang="en-GB" i="1" dirty="0"/>
          </a:p>
          <a:p>
            <a:pPr lvl="1"/>
            <a:r>
              <a:rPr lang="en-GB" i="1" dirty="0"/>
              <a:t>“Because you don’t know who to trust. You keep to yourself everything as well. So, I don’t think these people will want to tell. And when you do tell the police, your family is in danger” (Interview 30)</a:t>
            </a:r>
            <a:endParaRPr lang="en-US" i="1" dirty="0"/>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17</a:t>
            </a:fld>
            <a:endParaRPr lang="en-US"/>
          </a:p>
        </p:txBody>
      </p:sp>
      <p:pic>
        <p:nvPicPr>
          <p:cNvPr id="5" name="Afbeelding 4">
            <a:extLst>
              <a:ext uri="{FF2B5EF4-FFF2-40B4-BE49-F238E27FC236}">
                <a16:creationId xmlns:a16="http://schemas.microsoft.com/office/drawing/2014/main" id="{FE601344-AD2E-4924-88B2-5F79F667E2C1}"/>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46269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8936776" cy="1068148"/>
          </a:xfrm>
        </p:spPr>
        <p:txBody>
          <a:bodyPr>
            <a:normAutofit fontScale="90000"/>
          </a:bodyPr>
          <a:lstStyle/>
          <a:p>
            <a:r>
              <a:rPr lang="en-US" dirty="0"/>
              <a:t/>
            </a:r>
            <a:br>
              <a:rPr lang="en-US" dirty="0"/>
            </a:br>
            <a:r>
              <a:rPr lang="en-US" dirty="0">
                <a:solidFill>
                  <a:srgbClr val="7D9F8B"/>
                </a:solidFill>
              </a:rPr>
              <a:t>Actual Needs Post Pimp Stage (Shah et al. 2018)</a:t>
            </a:r>
            <a:br>
              <a:rPr lang="en-US" dirty="0">
                <a:solidFill>
                  <a:srgbClr val="7D9F8B"/>
                </a:solidFill>
              </a:rPr>
            </a:br>
            <a:endParaRPr lang="en-US" b="1" i="1" dirty="0">
              <a:solidFill>
                <a:srgbClr val="7D9F8B"/>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18</a:t>
            </a:fld>
            <a:endParaRPr lang="en-US"/>
          </a:p>
        </p:txBody>
      </p:sp>
      <p:pic>
        <p:nvPicPr>
          <p:cNvPr id="10" name="Content Placeholder 9"/>
          <p:cNvPicPr>
            <a:picLocks noGrp="1" noChangeAspect="1"/>
          </p:cNvPicPr>
          <p:nvPr>
            <p:ph idx="1"/>
          </p:nvPr>
        </p:nvPicPr>
        <p:blipFill>
          <a:blip r:embed="rId2"/>
          <a:stretch>
            <a:fillRect/>
          </a:stretch>
        </p:blipFill>
        <p:spPr>
          <a:xfrm>
            <a:off x="3370852" y="2038077"/>
            <a:ext cx="5450296" cy="3334801"/>
          </a:xfrm>
          <a:prstGeom prst="rect">
            <a:avLst/>
          </a:prstGeom>
        </p:spPr>
      </p:pic>
      <p:pic>
        <p:nvPicPr>
          <p:cNvPr id="5" name="Afbeelding 4">
            <a:extLst>
              <a:ext uri="{FF2B5EF4-FFF2-40B4-BE49-F238E27FC236}">
                <a16:creationId xmlns:a16="http://schemas.microsoft.com/office/drawing/2014/main" id="{EDAA9971-F16D-42D3-B161-9F1FF12923E3}"/>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46633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214114"/>
            <a:ext cx="9874326" cy="1068148"/>
          </a:xfrm>
        </p:spPr>
        <p:txBody>
          <a:bodyPr>
            <a:normAutofit fontScale="90000"/>
          </a:bodyPr>
          <a:lstStyle/>
          <a:p>
            <a:r>
              <a:rPr lang="en-US" dirty="0">
                <a:solidFill>
                  <a:srgbClr val="7D9F8B"/>
                </a:solidFill>
              </a:rPr>
              <a:t>Critical  components of a sustainable Intervention Program</a:t>
            </a:r>
          </a:p>
        </p:txBody>
      </p:sp>
      <p:sp>
        <p:nvSpPr>
          <p:cNvPr id="3" name="Content Placeholder 2"/>
          <p:cNvSpPr>
            <a:spLocks noGrp="1"/>
          </p:cNvSpPr>
          <p:nvPr>
            <p:ph idx="1"/>
          </p:nvPr>
        </p:nvSpPr>
        <p:spPr>
          <a:xfrm>
            <a:off x="855406" y="1669002"/>
            <a:ext cx="11110452" cy="4616184"/>
          </a:xfrm>
        </p:spPr>
        <p:txBody>
          <a:bodyPr>
            <a:normAutofit fontScale="92500" lnSpcReduction="10000"/>
          </a:bodyPr>
          <a:lstStyle/>
          <a:p>
            <a:r>
              <a:rPr lang="en-US" dirty="0"/>
              <a:t>No Psychotherapy on an empty stomach!</a:t>
            </a:r>
          </a:p>
          <a:p>
            <a:endParaRPr lang="en-US" dirty="0"/>
          </a:p>
          <a:p>
            <a:r>
              <a:rPr lang="en-US" dirty="0"/>
              <a:t>Addressing Physical health: HIV AIDS and other STI’s </a:t>
            </a:r>
          </a:p>
          <a:p>
            <a:endParaRPr lang="en-US" dirty="0"/>
          </a:p>
          <a:p>
            <a:r>
              <a:rPr lang="en-US" dirty="0"/>
              <a:t>Understanding the survivors construct of their own ‘legal personality’ and providing legal support in a country specific manner</a:t>
            </a:r>
          </a:p>
          <a:p>
            <a:endParaRPr lang="en-US" dirty="0"/>
          </a:p>
          <a:p>
            <a:r>
              <a:rPr lang="en-US" dirty="0"/>
              <a:t>Customary understanding of the process of dehumanization: depersonalization and dissociation (</a:t>
            </a:r>
            <a:r>
              <a:rPr lang="en-US" dirty="0" err="1"/>
              <a:t>Tsutsumi</a:t>
            </a:r>
            <a:r>
              <a:rPr lang="en-US" dirty="0"/>
              <a:t> et al. 2008 &amp; </a:t>
            </a:r>
            <a:r>
              <a:rPr lang="en-US" dirty="0" err="1"/>
              <a:t>Vanwesenbeeck</a:t>
            </a:r>
            <a:r>
              <a:rPr lang="en-US" dirty="0"/>
              <a:t>  et al. 2005)</a:t>
            </a:r>
          </a:p>
          <a:p>
            <a:endParaRPr lang="en-US" dirty="0"/>
          </a:p>
          <a:p>
            <a:r>
              <a:rPr lang="en-US" dirty="0"/>
              <a:t>Addressing Economic Vulnerability through rehabilitation programs</a:t>
            </a:r>
          </a:p>
        </p:txBody>
      </p:sp>
      <p:sp>
        <p:nvSpPr>
          <p:cNvPr id="4" name="Slide Number Placeholder 3"/>
          <p:cNvSpPr>
            <a:spLocks noGrp="1"/>
          </p:cNvSpPr>
          <p:nvPr>
            <p:ph type="sldNum" sz="quarter" idx="12"/>
          </p:nvPr>
        </p:nvSpPr>
        <p:spPr/>
        <p:txBody>
          <a:bodyPr/>
          <a:lstStyle/>
          <a:p>
            <a:fld id="{9851416B-C428-5E4B-9268-DF12A519E99C}" type="slidenum">
              <a:rPr lang="en-US" smtClean="0"/>
              <a:pPr/>
              <a:t>19</a:t>
            </a:fld>
            <a:endParaRPr lang="en-US"/>
          </a:p>
        </p:txBody>
      </p:sp>
      <p:pic>
        <p:nvPicPr>
          <p:cNvPr id="5" name="Afbeelding 4">
            <a:extLst>
              <a:ext uri="{FF2B5EF4-FFF2-40B4-BE49-F238E27FC236}">
                <a16:creationId xmlns:a16="http://schemas.microsoft.com/office/drawing/2014/main" id="{6F63C8CC-970E-471A-B870-F5294A00736E}"/>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65548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A96A1-695D-4161-B250-208C9416E156}"/>
              </a:ext>
            </a:extLst>
          </p:cNvPr>
          <p:cNvSpPr>
            <a:spLocks noGrp="1"/>
          </p:cNvSpPr>
          <p:nvPr>
            <p:ph type="title"/>
          </p:nvPr>
        </p:nvSpPr>
        <p:spPr/>
        <p:txBody>
          <a:bodyPr>
            <a:normAutofit/>
          </a:bodyPr>
          <a:lstStyle/>
          <a:p>
            <a:r>
              <a:rPr lang="en-US" sz="4000" b="1" dirty="0">
                <a:solidFill>
                  <a:srgbClr val="7D9F8B"/>
                </a:solidFill>
              </a:rPr>
              <a:t>Mission</a:t>
            </a:r>
            <a:endParaRPr lang="nl-NL" sz="4000" dirty="0">
              <a:solidFill>
                <a:srgbClr val="7D9F8B"/>
              </a:solidFill>
            </a:endParaRPr>
          </a:p>
        </p:txBody>
      </p:sp>
      <p:sp>
        <p:nvSpPr>
          <p:cNvPr id="3" name="Text Placeholder 4">
            <a:extLst>
              <a:ext uri="{FF2B5EF4-FFF2-40B4-BE49-F238E27FC236}">
                <a16:creationId xmlns:a16="http://schemas.microsoft.com/office/drawing/2014/main" id="{55CB6A64-AA66-4F07-B927-0BBF5DC6444C}"/>
              </a:ext>
            </a:extLst>
          </p:cNvPr>
          <p:cNvSpPr txBox="1">
            <a:spLocks/>
          </p:cNvSpPr>
          <p:nvPr/>
        </p:nvSpPr>
        <p:spPr>
          <a:xfrm>
            <a:off x="876300" y="1320188"/>
            <a:ext cx="10601325" cy="1103416"/>
          </a:xfrm>
          <a:prstGeom prst="rect">
            <a:avLst/>
          </a:prstGeom>
          <a:noFill/>
          <a:ln>
            <a:noFill/>
          </a:ln>
        </p:spPr>
        <p:txBody>
          <a:bodyPr spcFirstLastPara="1" wrap="square" lIns="153918" tIns="153918" rIns="153918" bIns="153918"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2400" b="1" dirty="0">
                <a:solidFill>
                  <a:srgbClr val="7D9F8B"/>
                </a:solidFill>
              </a:rPr>
              <a:t>To serve as an anchor for survivors of human trafficking, empowering them towards economic, psychosocial, and spiritual freedom.</a:t>
            </a:r>
          </a:p>
        </p:txBody>
      </p:sp>
      <p:pic>
        <p:nvPicPr>
          <p:cNvPr id="4" name="Picture 6">
            <a:extLst>
              <a:ext uri="{FF2B5EF4-FFF2-40B4-BE49-F238E27FC236}">
                <a16:creationId xmlns:a16="http://schemas.microsoft.com/office/drawing/2014/main" id="{7CD6A049-09FD-454F-A401-6704981F6770}"/>
              </a:ext>
            </a:extLst>
          </p:cNvPr>
          <p:cNvPicPr>
            <a:picLocks noChangeAspect="1"/>
          </p:cNvPicPr>
          <p:nvPr/>
        </p:nvPicPr>
        <p:blipFill rotWithShape="1">
          <a:blip r:embed="rId2">
            <a:extLst>
              <a:ext uri="{28A0092B-C50C-407E-A947-70E740481C1C}">
                <a14:useLocalDpi xmlns:a14="http://schemas.microsoft.com/office/drawing/2010/main" val="0"/>
              </a:ext>
            </a:extLst>
          </a:blip>
          <a:srcRect l="10478" r="10990"/>
          <a:stretch/>
        </p:blipFill>
        <p:spPr>
          <a:xfrm>
            <a:off x="1833336" y="3215810"/>
            <a:ext cx="8525329" cy="3392502"/>
          </a:xfrm>
          <a:prstGeom prst="rect">
            <a:avLst/>
          </a:prstGeom>
        </p:spPr>
      </p:pic>
      <p:pic>
        <p:nvPicPr>
          <p:cNvPr id="5" name="Afbeelding 4">
            <a:extLst>
              <a:ext uri="{FF2B5EF4-FFF2-40B4-BE49-F238E27FC236}">
                <a16:creationId xmlns:a16="http://schemas.microsoft.com/office/drawing/2014/main" id="{9A5630F2-1A8B-42CA-856E-12D1BFEF03F3}"/>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71371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61438B-57EC-491C-9036-3DAEA5864255}"/>
              </a:ext>
            </a:extLst>
          </p:cNvPr>
          <p:cNvSpPr/>
          <p:nvPr/>
        </p:nvSpPr>
        <p:spPr>
          <a:xfrm>
            <a:off x="1479410" y="3178859"/>
            <a:ext cx="2906092" cy="3246046"/>
          </a:xfrm>
          <a:prstGeom prst="rect">
            <a:avLst/>
          </a:prstGeom>
          <a:solidFill>
            <a:srgbClr val="557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sz="1557" b="1" dirty="0"/>
          </a:p>
          <a:p>
            <a:pPr algn="ctr"/>
            <a:r>
              <a:rPr lang="en" sz="1557" b="1" dirty="0"/>
              <a:t>Support victims of human traffic</a:t>
            </a:r>
            <a:r>
              <a:rPr lang="nl-NL" sz="1557" b="1" dirty="0"/>
              <a:t>k</a:t>
            </a:r>
            <a:r>
              <a:rPr lang="en" sz="1557" b="1" dirty="0"/>
              <a:t>ing and (sexual) exploitation</a:t>
            </a:r>
          </a:p>
          <a:p>
            <a:pPr algn="ctr"/>
            <a:endParaRPr lang="en-US" sz="1557" b="1" dirty="0"/>
          </a:p>
          <a:p>
            <a:pPr algn="ctr"/>
            <a:r>
              <a:rPr lang="en-US" sz="1557" b="1" dirty="0"/>
              <a:t>to an economically  independent live in dignity and take active part in society</a:t>
            </a:r>
          </a:p>
          <a:p>
            <a:pPr algn="ctr"/>
            <a:endParaRPr lang="en" sz="1557" b="1" dirty="0"/>
          </a:p>
        </p:txBody>
      </p:sp>
      <p:sp>
        <p:nvSpPr>
          <p:cNvPr id="4" name="Rectangle 3">
            <a:extLst>
              <a:ext uri="{FF2B5EF4-FFF2-40B4-BE49-F238E27FC236}">
                <a16:creationId xmlns:a16="http://schemas.microsoft.com/office/drawing/2014/main" id="{2CE12FBE-1468-4BE8-BA0F-F5EF4F62A91E}"/>
              </a:ext>
            </a:extLst>
          </p:cNvPr>
          <p:cNvSpPr/>
          <p:nvPr/>
        </p:nvSpPr>
        <p:spPr>
          <a:xfrm>
            <a:off x="4385501" y="3173418"/>
            <a:ext cx="2906093" cy="3246045"/>
          </a:xfrm>
          <a:prstGeom prst="rect">
            <a:avLst/>
          </a:prstGeom>
          <a:solidFill>
            <a:srgbClr val="E6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557" b="1" dirty="0">
                <a:solidFill>
                  <a:schemeClr val="bg1"/>
                </a:solidFill>
              </a:rPr>
              <a:t>1) </a:t>
            </a:r>
            <a:r>
              <a:rPr lang="en-US" sz="1557" b="1" dirty="0">
                <a:solidFill>
                  <a:schemeClr val="bg1"/>
                </a:solidFill>
              </a:rPr>
              <a:t>Bottom up research and intervention based program to improve support and guidance to victims</a:t>
            </a:r>
          </a:p>
          <a:p>
            <a:pPr algn="ctr"/>
            <a:endParaRPr lang="en-US" sz="1557" b="1" dirty="0">
              <a:solidFill>
                <a:schemeClr val="bg1"/>
              </a:solidFill>
            </a:endParaRPr>
          </a:p>
          <a:p>
            <a:pPr algn="ctr"/>
            <a:r>
              <a:rPr lang="en-US" sz="1557" b="1" dirty="0">
                <a:solidFill>
                  <a:schemeClr val="bg1"/>
                </a:solidFill>
              </a:rPr>
              <a:t>2) Cooperation on international research into trafficking and exploitation to inventory trafficking (routes) and victims to enable focused approach and prevention </a:t>
            </a:r>
          </a:p>
          <a:p>
            <a:pPr algn="ctr"/>
            <a:endParaRPr lang="en" sz="1557" b="1" dirty="0">
              <a:solidFill>
                <a:schemeClr val="bg1"/>
              </a:solidFill>
            </a:endParaRPr>
          </a:p>
        </p:txBody>
      </p:sp>
      <p:sp>
        <p:nvSpPr>
          <p:cNvPr id="5" name="Rectangle 4">
            <a:extLst>
              <a:ext uri="{FF2B5EF4-FFF2-40B4-BE49-F238E27FC236}">
                <a16:creationId xmlns:a16="http://schemas.microsoft.com/office/drawing/2014/main" id="{D81FC963-5A5E-46E9-8B96-EC37442ABDB8}"/>
              </a:ext>
            </a:extLst>
          </p:cNvPr>
          <p:cNvSpPr/>
          <p:nvPr/>
        </p:nvSpPr>
        <p:spPr>
          <a:xfrm>
            <a:off x="7291594" y="3178221"/>
            <a:ext cx="2796597" cy="3241242"/>
          </a:xfrm>
          <a:prstGeom prst="rect">
            <a:avLst/>
          </a:prstGeom>
          <a:solidFill>
            <a:srgbClr val="5F29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7" b="1" dirty="0"/>
              <a:t>Create awareness,</a:t>
            </a:r>
          </a:p>
          <a:p>
            <a:pPr algn="ctr"/>
            <a:r>
              <a:rPr lang="en-US" sz="1557" b="1" dirty="0"/>
              <a:t>start social debate and </a:t>
            </a:r>
          </a:p>
          <a:p>
            <a:pPr algn="ctr"/>
            <a:r>
              <a:rPr lang="en-US" sz="1557" b="1" dirty="0"/>
              <a:t>ask for political attention</a:t>
            </a:r>
          </a:p>
          <a:p>
            <a:pPr algn="ctr"/>
            <a:endParaRPr lang="en-US" sz="1557" b="1" dirty="0"/>
          </a:p>
          <a:p>
            <a:pPr algn="ctr"/>
            <a:r>
              <a:rPr lang="en-US" sz="1557" b="1" dirty="0"/>
              <a:t>to generate a sustainable change in the appropriate approach, treatment and action of human trafficking and (sexual) exploitation</a:t>
            </a:r>
          </a:p>
          <a:p>
            <a:pPr algn="ctr"/>
            <a:endParaRPr lang="en" sz="1660" b="1" dirty="0"/>
          </a:p>
        </p:txBody>
      </p:sp>
      <p:pic>
        <p:nvPicPr>
          <p:cNvPr id="13" name="Afbeelding 12">
            <a:extLst>
              <a:ext uri="{FF2B5EF4-FFF2-40B4-BE49-F238E27FC236}">
                <a16:creationId xmlns:a16="http://schemas.microsoft.com/office/drawing/2014/main" id="{1643C43A-A204-4CCE-8CCA-5C46954D7647}"/>
              </a:ext>
            </a:extLst>
          </p:cNvPr>
          <p:cNvPicPr>
            <a:picLocks noChangeAspect="1"/>
          </p:cNvPicPr>
          <p:nvPr/>
        </p:nvPicPr>
        <p:blipFill>
          <a:blip r:embed="rId2"/>
          <a:stretch>
            <a:fillRect/>
          </a:stretch>
        </p:blipFill>
        <p:spPr>
          <a:xfrm>
            <a:off x="10345645" y="108384"/>
            <a:ext cx="1627705" cy="781918"/>
          </a:xfrm>
          <a:prstGeom prst="rect">
            <a:avLst/>
          </a:prstGeom>
        </p:spPr>
      </p:pic>
      <p:sp>
        <p:nvSpPr>
          <p:cNvPr id="2" name="Tijdelijke aanduiding voor inhoud 1">
            <a:extLst>
              <a:ext uri="{FF2B5EF4-FFF2-40B4-BE49-F238E27FC236}">
                <a16:creationId xmlns:a16="http://schemas.microsoft.com/office/drawing/2014/main" id="{0D8ECC2C-1802-4FE9-BDCD-F0C9EA4791ED}"/>
              </a:ext>
            </a:extLst>
          </p:cNvPr>
          <p:cNvSpPr>
            <a:spLocks noGrp="1"/>
          </p:cNvSpPr>
          <p:nvPr>
            <p:ph idx="1"/>
          </p:nvPr>
        </p:nvSpPr>
        <p:spPr>
          <a:xfrm>
            <a:off x="855406" y="1328583"/>
            <a:ext cx="9232785" cy="967577"/>
          </a:xfrm>
        </p:spPr>
        <p:txBody>
          <a:bodyPr>
            <a:normAutofit fontScale="85000" lnSpcReduction="20000"/>
          </a:bodyPr>
          <a:lstStyle/>
          <a:p>
            <a:endParaRPr lang="nl-NL" dirty="0"/>
          </a:p>
          <a:p>
            <a:pPr marL="0" indent="0">
              <a:buNone/>
            </a:pPr>
            <a:r>
              <a:rPr lang="en-US" b="1" dirty="0">
                <a:solidFill>
                  <a:schemeClr val="tx1">
                    <a:lumMod val="50000"/>
                    <a:lumOff val="50000"/>
                  </a:schemeClr>
                </a:solidFill>
              </a:rPr>
              <a:t>What we stand for</a:t>
            </a:r>
            <a:r>
              <a:rPr lang="en-US" b="1" dirty="0">
                <a:solidFill>
                  <a:srgbClr val="7D9F8B"/>
                </a:solidFill>
              </a:rPr>
              <a:t/>
            </a:r>
            <a:br>
              <a:rPr lang="en-US" b="1" dirty="0">
                <a:solidFill>
                  <a:srgbClr val="7D9F8B"/>
                </a:solidFill>
              </a:rPr>
            </a:br>
            <a:endParaRPr lang="nl-NL" dirty="0">
              <a:solidFill>
                <a:srgbClr val="7D9F8B"/>
              </a:solidFill>
            </a:endParaRPr>
          </a:p>
        </p:txBody>
      </p:sp>
      <p:sp>
        <p:nvSpPr>
          <p:cNvPr id="22" name="Rectangle 2">
            <a:extLst>
              <a:ext uri="{FF2B5EF4-FFF2-40B4-BE49-F238E27FC236}">
                <a16:creationId xmlns:a16="http://schemas.microsoft.com/office/drawing/2014/main" id="{FF59B989-05AE-4A6A-8E56-8A80425515F4}"/>
              </a:ext>
            </a:extLst>
          </p:cNvPr>
          <p:cNvSpPr/>
          <p:nvPr/>
        </p:nvSpPr>
        <p:spPr>
          <a:xfrm>
            <a:off x="1479410" y="2543166"/>
            <a:ext cx="2906093" cy="652032"/>
          </a:xfrm>
          <a:prstGeom prst="rect">
            <a:avLst/>
          </a:prstGeom>
          <a:solidFill>
            <a:srgbClr val="557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557" b="1" dirty="0"/>
              <a:t>Academy</a:t>
            </a:r>
          </a:p>
        </p:txBody>
      </p:sp>
      <p:sp>
        <p:nvSpPr>
          <p:cNvPr id="23" name="Rectangle 3">
            <a:extLst>
              <a:ext uri="{FF2B5EF4-FFF2-40B4-BE49-F238E27FC236}">
                <a16:creationId xmlns:a16="http://schemas.microsoft.com/office/drawing/2014/main" id="{840B7B2A-AFC6-46C1-B498-A5BC7A528D97}"/>
              </a:ext>
            </a:extLst>
          </p:cNvPr>
          <p:cNvSpPr/>
          <p:nvPr/>
        </p:nvSpPr>
        <p:spPr>
          <a:xfrm>
            <a:off x="4385501" y="2538234"/>
            <a:ext cx="2906093" cy="652032"/>
          </a:xfrm>
          <a:prstGeom prst="rect">
            <a:avLst/>
          </a:prstGeom>
          <a:solidFill>
            <a:srgbClr val="E6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62" b="1" dirty="0">
              <a:solidFill>
                <a:schemeClr val="bg2"/>
              </a:solidFill>
            </a:endParaRPr>
          </a:p>
          <a:p>
            <a:pPr algn="ctr"/>
            <a:r>
              <a:rPr lang="nl-NL" sz="1557" b="1" dirty="0">
                <a:solidFill>
                  <a:schemeClr val="bg1"/>
                </a:solidFill>
              </a:rPr>
              <a:t>Research</a:t>
            </a:r>
          </a:p>
          <a:p>
            <a:pPr algn="ctr"/>
            <a:endParaRPr lang="en-US" sz="1660" b="1" dirty="0">
              <a:solidFill>
                <a:schemeClr val="bg2"/>
              </a:solidFill>
            </a:endParaRPr>
          </a:p>
        </p:txBody>
      </p:sp>
      <p:sp>
        <p:nvSpPr>
          <p:cNvPr id="24" name="Rectangle 4">
            <a:extLst>
              <a:ext uri="{FF2B5EF4-FFF2-40B4-BE49-F238E27FC236}">
                <a16:creationId xmlns:a16="http://schemas.microsoft.com/office/drawing/2014/main" id="{DC6A36BD-737C-4757-9311-DBF10F1DCBFA}"/>
              </a:ext>
            </a:extLst>
          </p:cNvPr>
          <p:cNvSpPr/>
          <p:nvPr/>
        </p:nvSpPr>
        <p:spPr>
          <a:xfrm>
            <a:off x="7291594" y="2526190"/>
            <a:ext cx="2796597" cy="652031"/>
          </a:xfrm>
          <a:prstGeom prst="rect">
            <a:avLst/>
          </a:prstGeom>
          <a:solidFill>
            <a:srgbClr val="5F29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557" b="1" dirty="0"/>
              <a:t>Advocacy</a:t>
            </a:r>
          </a:p>
        </p:txBody>
      </p:sp>
      <p:sp>
        <p:nvSpPr>
          <p:cNvPr id="14" name="Titel 1">
            <a:extLst>
              <a:ext uri="{FF2B5EF4-FFF2-40B4-BE49-F238E27FC236}">
                <a16:creationId xmlns:a16="http://schemas.microsoft.com/office/drawing/2014/main" id="{BB383DB4-DE0A-4B28-824B-CEAAFD3ECAF1}"/>
              </a:ext>
            </a:extLst>
          </p:cNvPr>
          <p:cNvSpPr>
            <a:spLocks noGrp="1"/>
          </p:cNvSpPr>
          <p:nvPr>
            <p:ph type="title"/>
          </p:nvPr>
        </p:nvSpPr>
        <p:spPr>
          <a:xfrm>
            <a:off x="855663" y="214313"/>
            <a:ext cx="9232528" cy="1068387"/>
          </a:xfrm>
        </p:spPr>
        <p:txBody>
          <a:bodyPr>
            <a:noAutofit/>
          </a:bodyPr>
          <a:lstStyle/>
          <a:p>
            <a:r>
              <a:rPr lang="en-US" sz="3200" dirty="0">
                <a:solidFill>
                  <a:srgbClr val="7D9F8B"/>
                </a:solidFill>
              </a:rPr>
              <a:t>TheBridge2Hope – For victims who have fallen between the cracks</a:t>
            </a:r>
          </a:p>
        </p:txBody>
      </p:sp>
    </p:spTree>
    <p:extLst>
      <p:ext uri="{BB962C8B-B14F-4D97-AF65-F5344CB8AC3E}">
        <p14:creationId xmlns:p14="http://schemas.microsoft.com/office/powerpoint/2010/main" val="6217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61438B-57EC-491C-9036-3DAEA5864255}"/>
              </a:ext>
            </a:extLst>
          </p:cNvPr>
          <p:cNvSpPr/>
          <p:nvPr/>
        </p:nvSpPr>
        <p:spPr>
          <a:xfrm>
            <a:off x="1639529" y="3338160"/>
            <a:ext cx="2196747" cy="1832368"/>
          </a:xfrm>
          <a:prstGeom prst="rect">
            <a:avLst/>
          </a:prstGeom>
          <a:solidFill>
            <a:srgbClr val="557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7" b="1" dirty="0"/>
              <a:t>Physical, Psychosocial and</a:t>
            </a:r>
          </a:p>
          <a:p>
            <a:pPr algn="ctr"/>
            <a:r>
              <a:rPr lang="en-US" sz="1557" b="1" dirty="0"/>
              <a:t>Medical support</a:t>
            </a:r>
          </a:p>
          <a:p>
            <a:pPr algn="ctr"/>
            <a:r>
              <a:rPr lang="en-US" sz="1557" b="1" dirty="0"/>
              <a:t>Nutrition program</a:t>
            </a:r>
          </a:p>
        </p:txBody>
      </p:sp>
      <p:sp>
        <p:nvSpPr>
          <p:cNvPr id="4" name="Rectangle 3">
            <a:extLst>
              <a:ext uri="{FF2B5EF4-FFF2-40B4-BE49-F238E27FC236}">
                <a16:creationId xmlns:a16="http://schemas.microsoft.com/office/drawing/2014/main" id="{2CE12FBE-1468-4BE8-BA0F-F5EF4F62A91E}"/>
              </a:ext>
            </a:extLst>
          </p:cNvPr>
          <p:cNvSpPr/>
          <p:nvPr/>
        </p:nvSpPr>
        <p:spPr>
          <a:xfrm>
            <a:off x="3965440" y="3338160"/>
            <a:ext cx="2196747" cy="1832368"/>
          </a:xfrm>
          <a:prstGeom prst="rect">
            <a:avLst/>
          </a:prstGeom>
          <a:solidFill>
            <a:srgbClr val="E6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62" b="1" dirty="0">
              <a:solidFill>
                <a:schemeClr val="bg2"/>
              </a:solidFill>
            </a:endParaRPr>
          </a:p>
          <a:p>
            <a:pPr algn="ctr"/>
            <a:endParaRPr lang="en-US" sz="1362" b="1" dirty="0">
              <a:solidFill>
                <a:schemeClr val="bg2"/>
              </a:solidFill>
            </a:endParaRPr>
          </a:p>
          <a:p>
            <a:pPr algn="ctr"/>
            <a:r>
              <a:rPr lang="en-US" sz="1557" b="1" dirty="0">
                <a:solidFill>
                  <a:srgbClr val="014E7D"/>
                </a:solidFill>
              </a:rPr>
              <a:t>Dutch lessons </a:t>
            </a:r>
          </a:p>
          <a:p>
            <a:pPr algn="ctr"/>
            <a:r>
              <a:rPr lang="en-US" sz="1557" b="1" dirty="0">
                <a:solidFill>
                  <a:srgbClr val="014E7D"/>
                </a:solidFill>
              </a:rPr>
              <a:t>Basic math</a:t>
            </a:r>
          </a:p>
          <a:p>
            <a:pPr algn="ctr"/>
            <a:r>
              <a:rPr lang="en-US" sz="1557" b="1" dirty="0">
                <a:solidFill>
                  <a:srgbClr val="014E7D"/>
                </a:solidFill>
              </a:rPr>
              <a:t>Computer lessons</a:t>
            </a:r>
          </a:p>
          <a:p>
            <a:pPr algn="ctr"/>
            <a:r>
              <a:rPr lang="en-US" sz="1557" b="1" dirty="0">
                <a:solidFill>
                  <a:srgbClr val="014E7D"/>
                </a:solidFill>
              </a:rPr>
              <a:t>Vocational training</a:t>
            </a:r>
          </a:p>
          <a:p>
            <a:pPr algn="ctr"/>
            <a:r>
              <a:rPr lang="en-US" sz="1557" b="1" dirty="0">
                <a:solidFill>
                  <a:srgbClr val="014E7D"/>
                </a:solidFill>
              </a:rPr>
              <a:t>Cultural and Social skills</a:t>
            </a:r>
          </a:p>
          <a:p>
            <a:pPr algn="ctr"/>
            <a:endParaRPr lang="en-US" sz="1362" b="1" dirty="0">
              <a:solidFill>
                <a:schemeClr val="bg2"/>
              </a:solidFill>
            </a:endParaRPr>
          </a:p>
          <a:p>
            <a:pPr algn="ctr"/>
            <a:endParaRPr lang="en-US" sz="1660" b="1" dirty="0">
              <a:solidFill>
                <a:schemeClr val="bg2"/>
              </a:solidFill>
            </a:endParaRPr>
          </a:p>
        </p:txBody>
      </p:sp>
      <p:sp>
        <p:nvSpPr>
          <p:cNvPr id="5" name="Rectangle 4">
            <a:extLst>
              <a:ext uri="{FF2B5EF4-FFF2-40B4-BE49-F238E27FC236}">
                <a16:creationId xmlns:a16="http://schemas.microsoft.com/office/drawing/2014/main" id="{D81FC963-5A5E-46E9-8B96-EC37442ABDB8}"/>
              </a:ext>
            </a:extLst>
          </p:cNvPr>
          <p:cNvSpPr/>
          <p:nvPr/>
        </p:nvSpPr>
        <p:spPr>
          <a:xfrm>
            <a:off x="6250078" y="3332088"/>
            <a:ext cx="2196747" cy="1844517"/>
          </a:xfrm>
          <a:prstGeom prst="rect">
            <a:avLst/>
          </a:prstGeom>
          <a:solidFill>
            <a:srgbClr val="5F29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62" b="1" dirty="0"/>
          </a:p>
          <a:p>
            <a:pPr algn="ctr"/>
            <a:endParaRPr lang="en-US" sz="1362" b="1" dirty="0"/>
          </a:p>
          <a:p>
            <a:pPr algn="ctr"/>
            <a:r>
              <a:rPr lang="en-US" sz="1557" b="1" dirty="0"/>
              <a:t>Language training  </a:t>
            </a:r>
          </a:p>
          <a:p>
            <a:pPr algn="ctr"/>
            <a:r>
              <a:rPr lang="en-US" sz="1557" b="1" dirty="0"/>
              <a:t>Professional education</a:t>
            </a:r>
          </a:p>
          <a:p>
            <a:pPr algn="ctr"/>
            <a:r>
              <a:rPr lang="en-US" sz="1557" b="1" dirty="0"/>
              <a:t>Financial Independence</a:t>
            </a:r>
          </a:p>
          <a:p>
            <a:pPr algn="ctr"/>
            <a:r>
              <a:rPr lang="en-US" sz="1557" b="1" dirty="0"/>
              <a:t>Legal support when needed</a:t>
            </a:r>
          </a:p>
          <a:p>
            <a:pPr algn="ctr"/>
            <a:r>
              <a:rPr lang="en-US" sz="1362" b="1" dirty="0"/>
              <a:t> </a:t>
            </a:r>
          </a:p>
          <a:p>
            <a:pPr algn="ctr"/>
            <a:endParaRPr lang="en-US" sz="1660" b="1" dirty="0"/>
          </a:p>
        </p:txBody>
      </p:sp>
      <p:sp>
        <p:nvSpPr>
          <p:cNvPr id="7" name="Rectangle 6">
            <a:extLst>
              <a:ext uri="{FF2B5EF4-FFF2-40B4-BE49-F238E27FC236}">
                <a16:creationId xmlns:a16="http://schemas.microsoft.com/office/drawing/2014/main" id="{4B220024-C88D-41BE-9CDD-EE868D35E736}"/>
              </a:ext>
            </a:extLst>
          </p:cNvPr>
          <p:cNvSpPr/>
          <p:nvPr/>
        </p:nvSpPr>
        <p:spPr>
          <a:xfrm>
            <a:off x="1620247" y="1892353"/>
            <a:ext cx="6848574" cy="173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1" b="1"/>
          </a:p>
        </p:txBody>
      </p:sp>
      <p:sp>
        <p:nvSpPr>
          <p:cNvPr id="8" name="Rectangle 7">
            <a:extLst>
              <a:ext uri="{FF2B5EF4-FFF2-40B4-BE49-F238E27FC236}">
                <a16:creationId xmlns:a16="http://schemas.microsoft.com/office/drawing/2014/main" id="{585CFC09-54D1-408A-8704-35F12AB60E6A}"/>
              </a:ext>
            </a:extLst>
          </p:cNvPr>
          <p:cNvSpPr/>
          <p:nvPr/>
        </p:nvSpPr>
        <p:spPr>
          <a:xfrm>
            <a:off x="1624644" y="5232801"/>
            <a:ext cx="6822181" cy="43220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 b="1" dirty="0"/>
              <a:t>Alumni Support</a:t>
            </a:r>
          </a:p>
        </p:txBody>
      </p:sp>
      <p:sp>
        <p:nvSpPr>
          <p:cNvPr id="9" name="Isosceles Triangle 8">
            <a:extLst>
              <a:ext uri="{FF2B5EF4-FFF2-40B4-BE49-F238E27FC236}">
                <a16:creationId xmlns:a16="http://schemas.microsoft.com/office/drawing/2014/main" id="{AD0A87C9-EDDA-4C46-9297-B819A7B3B8C8}"/>
              </a:ext>
            </a:extLst>
          </p:cNvPr>
          <p:cNvSpPr/>
          <p:nvPr/>
        </p:nvSpPr>
        <p:spPr>
          <a:xfrm>
            <a:off x="1637843" y="1013996"/>
            <a:ext cx="6830977" cy="827803"/>
          </a:xfrm>
          <a:prstGeom prst="triangle">
            <a:avLst>
              <a:gd name="adj" fmla="val 50364"/>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362" b="1" dirty="0"/>
              <a:t>Vision - Mission - Values</a:t>
            </a:r>
          </a:p>
        </p:txBody>
      </p:sp>
      <p:sp>
        <p:nvSpPr>
          <p:cNvPr id="11" name="Rectangle 10">
            <a:extLst>
              <a:ext uri="{FF2B5EF4-FFF2-40B4-BE49-F238E27FC236}">
                <a16:creationId xmlns:a16="http://schemas.microsoft.com/office/drawing/2014/main" id="{0E38296A-5469-461A-A251-EA71362B1A63}"/>
              </a:ext>
            </a:extLst>
          </p:cNvPr>
          <p:cNvSpPr/>
          <p:nvPr/>
        </p:nvSpPr>
        <p:spPr>
          <a:xfrm>
            <a:off x="1620247" y="2109235"/>
            <a:ext cx="6830978" cy="537543"/>
          </a:xfrm>
          <a:prstGeom prst="rect">
            <a:avLst/>
          </a:prstGeom>
          <a:solidFill>
            <a:srgbClr val="014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7" b="1" dirty="0"/>
              <a:t>Intervention and Support</a:t>
            </a:r>
          </a:p>
        </p:txBody>
      </p:sp>
      <p:sp>
        <p:nvSpPr>
          <p:cNvPr id="15" name="Rectangle: Beveled 14">
            <a:extLst>
              <a:ext uri="{FF2B5EF4-FFF2-40B4-BE49-F238E27FC236}">
                <a16:creationId xmlns:a16="http://schemas.microsoft.com/office/drawing/2014/main" id="{355E57EB-2691-4C70-925F-47A60793CD71}"/>
              </a:ext>
            </a:extLst>
          </p:cNvPr>
          <p:cNvSpPr/>
          <p:nvPr/>
        </p:nvSpPr>
        <p:spPr>
          <a:xfrm>
            <a:off x="4398338" y="5712449"/>
            <a:ext cx="1330952" cy="782055"/>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8" b="1" dirty="0">
                <a:solidFill>
                  <a:schemeClr val="bg1"/>
                </a:solidFill>
              </a:rPr>
              <a:t>Funding</a:t>
            </a:r>
          </a:p>
        </p:txBody>
      </p:sp>
      <p:sp>
        <p:nvSpPr>
          <p:cNvPr id="16" name="Rectangle: Beveled 15">
            <a:extLst>
              <a:ext uri="{FF2B5EF4-FFF2-40B4-BE49-F238E27FC236}">
                <a16:creationId xmlns:a16="http://schemas.microsoft.com/office/drawing/2014/main" id="{950C33AD-6460-46DA-9CF1-C5B9B53EE43F}"/>
              </a:ext>
            </a:extLst>
          </p:cNvPr>
          <p:cNvSpPr/>
          <p:nvPr/>
        </p:nvSpPr>
        <p:spPr>
          <a:xfrm>
            <a:off x="1615846" y="5722814"/>
            <a:ext cx="1249109" cy="782055"/>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38" b="1" dirty="0">
                <a:solidFill>
                  <a:schemeClr val="bg1"/>
                </a:solidFill>
              </a:rPr>
              <a:t>Research</a:t>
            </a:r>
            <a:endParaRPr lang="en-US" sz="1038" b="1" dirty="0">
              <a:solidFill>
                <a:schemeClr val="bg1"/>
              </a:solidFill>
            </a:endParaRPr>
          </a:p>
        </p:txBody>
      </p:sp>
      <p:sp>
        <p:nvSpPr>
          <p:cNvPr id="17" name="Rectangle: Beveled 16">
            <a:extLst>
              <a:ext uri="{FF2B5EF4-FFF2-40B4-BE49-F238E27FC236}">
                <a16:creationId xmlns:a16="http://schemas.microsoft.com/office/drawing/2014/main" id="{B40E8F84-432A-45CE-A098-FDD1CCDE58F6}"/>
              </a:ext>
            </a:extLst>
          </p:cNvPr>
          <p:cNvSpPr/>
          <p:nvPr/>
        </p:nvSpPr>
        <p:spPr>
          <a:xfrm>
            <a:off x="7142601" y="5709777"/>
            <a:ext cx="1286409" cy="782053"/>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dirty="0" err="1">
                <a:solidFill>
                  <a:schemeClr val="bg1"/>
                </a:solidFill>
              </a:rPr>
              <a:t>Volunteers</a:t>
            </a:r>
            <a:endParaRPr lang="nl-NL" sz="1050" b="1" dirty="0">
              <a:solidFill>
                <a:schemeClr val="bg1"/>
              </a:solidFill>
            </a:endParaRPr>
          </a:p>
        </p:txBody>
      </p:sp>
      <p:sp>
        <p:nvSpPr>
          <p:cNvPr id="18" name="Rectangle: Beveled 17">
            <a:extLst>
              <a:ext uri="{FF2B5EF4-FFF2-40B4-BE49-F238E27FC236}">
                <a16:creationId xmlns:a16="http://schemas.microsoft.com/office/drawing/2014/main" id="{C46AEA52-ABAE-4775-8F9F-1E6D6FD27A01}"/>
              </a:ext>
            </a:extLst>
          </p:cNvPr>
          <p:cNvSpPr/>
          <p:nvPr/>
        </p:nvSpPr>
        <p:spPr>
          <a:xfrm>
            <a:off x="5796875" y="5709777"/>
            <a:ext cx="1286409" cy="775976"/>
          </a:xfrm>
          <a:prstGeom prst="bevel">
            <a:avLst/>
          </a:prstGeom>
          <a:solidFill>
            <a:srgbClr val="E56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8" b="1" dirty="0">
                <a:solidFill>
                  <a:schemeClr val="bg1"/>
                </a:solidFill>
              </a:rPr>
              <a:t>MarCom</a:t>
            </a:r>
          </a:p>
        </p:txBody>
      </p:sp>
      <p:pic>
        <p:nvPicPr>
          <p:cNvPr id="13" name="Afbeelding 12">
            <a:extLst>
              <a:ext uri="{FF2B5EF4-FFF2-40B4-BE49-F238E27FC236}">
                <a16:creationId xmlns:a16="http://schemas.microsoft.com/office/drawing/2014/main" id="{1643C43A-A204-4CCE-8CCA-5C46954D7647}"/>
              </a:ext>
            </a:extLst>
          </p:cNvPr>
          <p:cNvPicPr>
            <a:picLocks noChangeAspect="1"/>
          </p:cNvPicPr>
          <p:nvPr/>
        </p:nvPicPr>
        <p:blipFill>
          <a:blip r:embed="rId2"/>
          <a:stretch>
            <a:fillRect/>
          </a:stretch>
        </p:blipFill>
        <p:spPr>
          <a:xfrm>
            <a:off x="10345645" y="108384"/>
            <a:ext cx="1627705" cy="781918"/>
          </a:xfrm>
          <a:prstGeom prst="rect">
            <a:avLst/>
          </a:prstGeom>
        </p:spPr>
      </p:pic>
      <p:sp>
        <p:nvSpPr>
          <p:cNvPr id="22" name="Rectangle 2">
            <a:extLst>
              <a:ext uri="{FF2B5EF4-FFF2-40B4-BE49-F238E27FC236}">
                <a16:creationId xmlns:a16="http://schemas.microsoft.com/office/drawing/2014/main" id="{FF59B989-05AE-4A6A-8E56-8A80425515F4}"/>
              </a:ext>
            </a:extLst>
          </p:cNvPr>
          <p:cNvSpPr/>
          <p:nvPr/>
        </p:nvSpPr>
        <p:spPr>
          <a:xfrm>
            <a:off x="1639529" y="2702976"/>
            <a:ext cx="2196747" cy="635184"/>
          </a:xfrm>
          <a:prstGeom prst="rect">
            <a:avLst/>
          </a:prstGeom>
          <a:solidFill>
            <a:srgbClr val="557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7" b="1"/>
              <a:t>Stabilisation</a:t>
            </a:r>
          </a:p>
        </p:txBody>
      </p:sp>
      <p:sp>
        <p:nvSpPr>
          <p:cNvPr id="23" name="Rectangle 3">
            <a:extLst>
              <a:ext uri="{FF2B5EF4-FFF2-40B4-BE49-F238E27FC236}">
                <a16:creationId xmlns:a16="http://schemas.microsoft.com/office/drawing/2014/main" id="{840B7B2A-AFC6-46C1-B498-A5BC7A528D97}"/>
              </a:ext>
            </a:extLst>
          </p:cNvPr>
          <p:cNvSpPr/>
          <p:nvPr/>
        </p:nvSpPr>
        <p:spPr>
          <a:xfrm>
            <a:off x="3965440" y="2702975"/>
            <a:ext cx="2196747" cy="652032"/>
          </a:xfrm>
          <a:prstGeom prst="rect">
            <a:avLst/>
          </a:prstGeom>
          <a:solidFill>
            <a:srgbClr val="E6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62" b="1">
              <a:solidFill>
                <a:schemeClr val="bg2"/>
              </a:solidFill>
            </a:endParaRPr>
          </a:p>
          <a:p>
            <a:pPr algn="ctr"/>
            <a:r>
              <a:rPr lang="en-US" sz="1557" b="1">
                <a:solidFill>
                  <a:srgbClr val="014E7D"/>
                </a:solidFill>
              </a:rPr>
              <a:t>Rehabilitation</a:t>
            </a:r>
          </a:p>
          <a:p>
            <a:pPr algn="ctr"/>
            <a:endParaRPr lang="en-US" sz="1660" b="1">
              <a:solidFill>
                <a:schemeClr val="bg2"/>
              </a:solidFill>
            </a:endParaRPr>
          </a:p>
        </p:txBody>
      </p:sp>
      <p:sp>
        <p:nvSpPr>
          <p:cNvPr id="24" name="Rectangle 4">
            <a:extLst>
              <a:ext uri="{FF2B5EF4-FFF2-40B4-BE49-F238E27FC236}">
                <a16:creationId xmlns:a16="http://schemas.microsoft.com/office/drawing/2014/main" id="{DC6A36BD-737C-4757-9311-DBF10F1DCBFA}"/>
              </a:ext>
            </a:extLst>
          </p:cNvPr>
          <p:cNvSpPr/>
          <p:nvPr/>
        </p:nvSpPr>
        <p:spPr>
          <a:xfrm>
            <a:off x="6250078" y="2690278"/>
            <a:ext cx="2196747" cy="644735"/>
          </a:xfrm>
          <a:prstGeom prst="rect">
            <a:avLst/>
          </a:prstGeom>
          <a:solidFill>
            <a:srgbClr val="5F29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7" b="1"/>
              <a:t>Re-integration</a:t>
            </a:r>
          </a:p>
        </p:txBody>
      </p:sp>
      <p:sp>
        <p:nvSpPr>
          <p:cNvPr id="19" name="Rectangle: Beveled 15">
            <a:extLst>
              <a:ext uri="{FF2B5EF4-FFF2-40B4-BE49-F238E27FC236}">
                <a16:creationId xmlns:a16="http://schemas.microsoft.com/office/drawing/2014/main" id="{760D6042-AC3D-4FDA-87B5-1896D6FDC458}"/>
              </a:ext>
            </a:extLst>
          </p:cNvPr>
          <p:cNvSpPr/>
          <p:nvPr/>
        </p:nvSpPr>
        <p:spPr>
          <a:xfrm>
            <a:off x="2924272" y="5722814"/>
            <a:ext cx="1389185" cy="782055"/>
          </a:xfrm>
          <a:prstGeom prst="bevel">
            <a:avLst/>
          </a:prstGeom>
          <a:solidFill>
            <a:srgbClr val="E56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38" b="1" dirty="0">
                <a:solidFill>
                  <a:schemeClr val="bg1"/>
                </a:solidFill>
              </a:rPr>
              <a:t>Advocacy</a:t>
            </a:r>
            <a:endParaRPr lang="en-US" sz="1038" b="1" dirty="0">
              <a:solidFill>
                <a:schemeClr val="bg1"/>
              </a:solidFill>
            </a:endParaRPr>
          </a:p>
        </p:txBody>
      </p:sp>
      <p:sp>
        <p:nvSpPr>
          <p:cNvPr id="2" name="Rechteraccolade 1">
            <a:extLst>
              <a:ext uri="{FF2B5EF4-FFF2-40B4-BE49-F238E27FC236}">
                <a16:creationId xmlns:a16="http://schemas.microsoft.com/office/drawing/2014/main" id="{52B921CD-985A-4BCB-ACD2-23275CBFCBF9}"/>
              </a:ext>
            </a:extLst>
          </p:cNvPr>
          <p:cNvSpPr/>
          <p:nvPr/>
        </p:nvSpPr>
        <p:spPr>
          <a:xfrm>
            <a:off x="8759751" y="2142608"/>
            <a:ext cx="557314" cy="3462624"/>
          </a:xfrm>
          <a:prstGeom prst="rightBrace">
            <a:avLst/>
          </a:prstGeom>
          <a:ln w="38100">
            <a:solidFill>
              <a:srgbClr val="3F7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62"/>
          </a:p>
        </p:txBody>
      </p:sp>
      <p:sp>
        <p:nvSpPr>
          <p:cNvPr id="10" name="Rechthoek 9">
            <a:extLst>
              <a:ext uri="{FF2B5EF4-FFF2-40B4-BE49-F238E27FC236}">
                <a16:creationId xmlns:a16="http://schemas.microsoft.com/office/drawing/2014/main" id="{3739CCE2-319C-45F2-8DB6-90EAE3F62785}"/>
              </a:ext>
            </a:extLst>
          </p:cNvPr>
          <p:cNvSpPr/>
          <p:nvPr/>
        </p:nvSpPr>
        <p:spPr>
          <a:xfrm>
            <a:off x="9416329" y="3428999"/>
            <a:ext cx="2293318" cy="900649"/>
          </a:xfrm>
          <a:prstGeom prst="rect">
            <a:avLst/>
          </a:prstGeom>
          <a:solidFill>
            <a:srgbClr val="557D28"/>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62" b="1" dirty="0"/>
              <a:t>Project</a:t>
            </a:r>
          </a:p>
          <a:p>
            <a:pPr algn="ctr"/>
            <a:r>
              <a:rPr lang="nl-NL" sz="1362" b="1" dirty="0"/>
              <a:t>TheBridge2Hope Academy</a:t>
            </a:r>
          </a:p>
        </p:txBody>
      </p:sp>
      <p:sp>
        <p:nvSpPr>
          <p:cNvPr id="26" name="Rechteraccolade 25">
            <a:extLst>
              <a:ext uri="{FF2B5EF4-FFF2-40B4-BE49-F238E27FC236}">
                <a16:creationId xmlns:a16="http://schemas.microsoft.com/office/drawing/2014/main" id="{8967F69C-6A0E-41B7-BBA9-0F58B67F19F9}"/>
              </a:ext>
            </a:extLst>
          </p:cNvPr>
          <p:cNvSpPr/>
          <p:nvPr/>
        </p:nvSpPr>
        <p:spPr>
          <a:xfrm>
            <a:off x="8759751" y="5767813"/>
            <a:ext cx="499108" cy="775976"/>
          </a:xfrm>
          <a:prstGeom prst="rightBrace">
            <a:avLst/>
          </a:prstGeom>
          <a:ln w="38100">
            <a:solidFill>
              <a:srgbClr val="3F7E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sz="1362"/>
          </a:p>
        </p:txBody>
      </p:sp>
      <p:sp>
        <p:nvSpPr>
          <p:cNvPr id="27" name="Rechthoek 26">
            <a:extLst>
              <a:ext uri="{FF2B5EF4-FFF2-40B4-BE49-F238E27FC236}">
                <a16:creationId xmlns:a16="http://schemas.microsoft.com/office/drawing/2014/main" id="{CB4572DA-737E-45FB-8225-30794EA36F31}"/>
              </a:ext>
            </a:extLst>
          </p:cNvPr>
          <p:cNvSpPr/>
          <p:nvPr/>
        </p:nvSpPr>
        <p:spPr>
          <a:xfrm>
            <a:off x="9370986" y="5760111"/>
            <a:ext cx="2293318" cy="860752"/>
          </a:xfrm>
          <a:prstGeom prst="rect">
            <a:avLst/>
          </a:prstGeom>
          <a:solidFill>
            <a:srgbClr val="557D28"/>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62" b="1" dirty="0"/>
              <a:t>Fundamentals</a:t>
            </a:r>
          </a:p>
        </p:txBody>
      </p:sp>
      <p:sp>
        <p:nvSpPr>
          <p:cNvPr id="12" name="Titel 11">
            <a:extLst>
              <a:ext uri="{FF2B5EF4-FFF2-40B4-BE49-F238E27FC236}">
                <a16:creationId xmlns:a16="http://schemas.microsoft.com/office/drawing/2014/main" id="{0CC7C621-4F50-431C-B5CC-D7B981C54B04}"/>
              </a:ext>
            </a:extLst>
          </p:cNvPr>
          <p:cNvSpPr>
            <a:spLocks noGrp="1"/>
          </p:cNvSpPr>
          <p:nvPr>
            <p:ph type="title"/>
          </p:nvPr>
        </p:nvSpPr>
        <p:spPr>
          <a:xfrm>
            <a:off x="948813" y="213852"/>
            <a:ext cx="8970692" cy="921265"/>
          </a:xfrm>
        </p:spPr>
        <p:txBody>
          <a:bodyPr>
            <a:normAutofit/>
          </a:bodyPr>
          <a:lstStyle/>
          <a:p>
            <a:r>
              <a:rPr lang="en-US" sz="3600" dirty="0">
                <a:solidFill>
                  <a:srgbClr val="7D9F8B"/>
                </a:solidFill>
              </a:rPr>
              <a:t>Focus on 1</a:t>
            </a:r>
            <a:r>
              <a:rPr lang="en-US" sz="3600" baseline="30000" dirty="0">
                <a:solidFill>
                  <a:srgbClr val="7D9F8B"/>
                </a:solidFill>
              </a:rPr>
              <a:t>st</a:t>
            </a:r>
            <a:r>
              <a:rPr lang="en-US" sz="3600" dirty="0">
                <a:solidFill>
                  <a:srgbClr val="7D9F8B"/>
                </a:solidFill>
              </a:rPr>
              <a:t> pillar: The Academy</a:t>
            </a:r>
          </a:p>
        </p:txBody>
      </p:sp>
    </p:spTree>
    <p:extLst>
      <p:ext uri="{BB962C8B-B14F-4D97-AF65-F5344CB8AC3E}">
        <p14:creationId xmlns:p14="http://schemas.microsoft.com/office/powerpoint/2010/main" val="3431598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CD93-138E-4C77-939C-C981340549DC}"/>
              </a:ext>
            </a:extLst>
          </p:cNvPr>
          <p:cNvSpPr>
            <a:spLocks noGrp="1"/>
          </p:cNvSpPr>
          <p:nvPr>
            <p:ph type="title"/>
          </p:nvPr>
        </p:nvSpPr>
        <p:spPr/>
        <p:txBody>
          <a:bodyPr>
            <a:normAutofit fontScale="90000"/>
          </a:bodyPr>
          <a:lstStyle/>
          <a:p>
            <a:r>
              <a:rPr lang="en-US" sz="4000" b="1" dirty="0">
                <a:solidFill>
                  <a:srgbClr val="7D9F8B"/>
                </a:solidFill>
              </a:rPr>
              <a:t>Objective B2H - Academy </a:t>
            </a:r>
            <a:br>
              <a:rPr lang="en-US" sz="4000" b="1" dirty="0">
                <a:solidFill>
                  <a:srgbClr val="7D9F8B"/>
                </a:solidFill>
              </a:rPr>
            </a:br>
            <a:r>
              <a:rPr lang="en-US" sz="4000" b="1" dirty="0">
                <a:solidFill>
                  <a:srgbClr val="7D9F8B"/>
                </a:solidFill>
              </a:rPr>
              <a:t>2020 - 2022</a:t>
            </a:r>
          </a:p>
        </p:txBody>
      </p:sp>
      <p:pic>
        <p:nvPicPr>
          <p:cNvPr id="9" name="Afbeelding 8">
            <a:extLst>
              <a:ext uri="{FF2B5EF4-FFF2-40B4-BE49-F238E27FC236}">
                <a16:creationId xmlns:a16="http://schemas.microsoft.com/office/drawing/2014/main" id="{FD814B8F-D8C3-41D0-AECE-D194897A17D7}"/>
              </a:ext>
            </a:extLst>
          </p:cNvPr>
          <p:cNvPicPr>
            <a:picLocks noChangeAspect="1"/>
          </p:cNvPicPr>
          <p:nvPr/>
        </p:nvPicPr>
        <p:blipFill>
          <a:blip r:embed="rId2"/>
          <a:stretch>
            <a:fillRect/>
          </a:stretch>
        </p:blipFill>
        <p:spPr>
          <a:xfrm>
            <a:off x="10196252" y="92112"/>
            <a:ext cx="1672636" cy="803503"/>
          </a:xfrm>
          <a:prstGeom prst="rect">
            <a:avLst/>
          </a:prstGeom>
        </p:spPr>
      </p:pic>
      <p:sp>
        <p:nvSpPr>
          <p:cNvPr id="11" name="Text Placeholder 2">
            <a:extLst>
              <a:ext uri="{FF2B5EF4-FFF2-40B4-BE49-F238E27FC236}">
                <a16:creationId xmlns:a16="http://schemas.microsoft.com/office/drawing/2014/main" id="{24A1C1EE-ADC5-4681-9D1F-76F4A7AAEF66}"/>
              </a:ext>
            </a:extLst>
          </p:cNvPr>
          <p:cNvSpPr>
            <a:spLocks noGrp="1"/>
          </p:cNvSpPr>
          <p:nvPr>
            <p:ph idx="1"/>
          </p:nvPr>
        </p:nvSpPr>
        <p:spPr>
          <a:xfrm>
            <a:off x="1029810" y="2556190"/>
            <a:ext cx="10546672" cy="1663385"/>
          </a:xfrm>
        </p:spPr>
        <p:txBody>
          <a:bodyPr>
            <a:normAutofit lnSpcReduction="10000"/>
          </a:bodyPr>
          <a:lstStyle/>
          <a:p>
            <a:pPr marL="0" indent="0" algn="ctr">
              <a:buNone/>
            </a:pPr>
            <a:r>
              <a:rPr lang="nl-NL" sz="2800" b="1" dirty="0">
                <a:solidFill>
                  <a:srgbClr val="7D9F8B"/>
                </a:solidFill>
              </a:rPr>
              <a:t>Support 30 </a:t>
            </a:r>
            <a:r>
              <a:rPr lang="en-US" sz="2800" b="1" dirty="0">
                <a:solidFill>
                  <a:srgbClr val="7D9F8B"/>
                </a:solidFill>
              </a:rPr>
              <a:t>survivors of human trafficking and (sexual) exploitation on a yearly basis, empowering them towards economic, psychosocial, and spiritual freedom, starting in Amsterdam Zuid Oost</a:t>
            </a:r>
            <a:endParaRPr lang="nl-NL" sz="2800" b="1" dirty="0">
              <a:solidFill>
                <a:srgbClr val="7D9F8B"/>
              </a:solidFill>
            </a:endParaRPr>
          </a:p>
        </p:txBody>
      </p:sp>
    </p:spTree>
    <p:extLst>
      <p:ext uri="{BB962C8B-B14F-4D97-AF65-F5344CB8AC3E}">
        <p14:creationId xmlns:p14="http://schemas.microsoft.com/office/powerpoint/2010/main" val="14825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CD93-138E-4C77-939C-C981340549DC}"/>
              </a:ext>
            </a:extLst>
          </p:cNvPr>
          <p:cNvSpPr>
            <a:spLocks noGrp="1"/>
          </p:cNvSpPr>
          <p:nvPr>
            <p:ph type="title"/>
          </p:nvPr>
        </p:nvSpPr>
        <p:spPr>
          <a:xfrm>
            <a:off x="855406" y="214114"/>
            <a:ext cx="8855753" cy="1068148"/>
          </a:xfrm>
        </p:spPr>
        <p:txBody>
          <a:bodyPr>
            <a:normAutofit fontScale="90000"/>
          </a:bodyPr>
          <a:lstStyle/>
          <a:p>
            <a:r>
              <a:rPr lang="en-US" sz="4000" b="1" dirty="0">
                <a:solidFill>
                  <a:srgbClr val="7D9F8B"/>
                </a:solidFill>
              </a:rPr>
              <a:t>Strategy B2H Academy </a:t>
            </a:r>
            <a:br>
              <a:rPr lang="en-US" sz="4000" b="1" dirty="0">
                <a:solidFill>
                  <a:srgbClr val="7D9F8B"/>
                </a:solidFill>
              </a:rPr>
            </a:br>
            <a:r>
              <a:rPr lang="en-US" sz="4000" b="1" dirty="0">
                <a:solidFill>
                  <a:srgbClr val="7D9F8B"/>
                </a:solidFill>
              </a:rPr>
              <a:t>2020 - 2022</a:t>
            </a:r>
          </a:p>
        </p:txBody>
      </p:sp>
      <p:pic>
        <p:nvPicPr>
          <p:cNvPr id="9" name="Afbeelding 8">
            <a:extLst>
              <a:ext uri="{FF2B5EF4-FFF2-40B4-BE49-F238E27FC236}">
                <a16:creationId xmlns:a16="http://schemas.microsoft.com/office/drawing/2014/main" id="{FD814B8F-D8C3-41D0-AECE-D194897A17D7}"/>
              </a:ext>
            </a:extLst>
          </p:cNvPr>
          <p:cNvPicPr>
            <a:picLocks noChangeAspect="1"/>
          </p:cNvPicPr>
          <p:nvPr/>
        </p:nvPicPr>
        <p:blipFill>
          <a:blip r:embed="rId3"/>
          <a:stretch>
            <a:fillRect/>
          </a:stretch>
        </p:blipFill>
        <p:spPr>
          <a:xfrm>
            <a:off x="10196252" y="92112"/>
            <a:ext cx="1672636" cy="803503"/>
          </a:xfrm>
          <a:prstGeom prst="rect">
            <a:avLst/>
          </a:prstGeom>
        </p:spPr>
      </p:pic>
      <p:sp>
        <p:nvSpPr>
          <p:cNvPr id="13" name="Tijdelijke aanduiding voor inhoud 12">
            <a:extLst>
              <a:ext uri="{FF2B5EF4-FFF2-40B4-BE49-F238E27FC236}">
                <a16:creationId xmlns:a16="http://schemas.microsoft.com/office/drawing/2014/main" id="{35DAAC84-FBB7-4601-8BA2-2ACC0A21A96F}"/>
              </a:ext>
            </a:extLst>
          </p:cNvPr>
          <p:cNvSpPr>
            <a:spLocks noGrp="1"/>
          </p:cNvSpPr>
          <p:nvPr>
            <p:ph idx="1"/>
          </p:nvPr>
        </p:nvSpPr>
        <p:spPr>
          <a:xfrm>
            <a:off x="829020" y="2239039"/>
            <a:ext cx="10533960" cy="3123074"/>
          </a:xfrm>
        </p:spPr>
        <p:txBody>
          <a:bodyPr>
            <a:normAutofit fontScale="92500"/>
          </a:bodyPr>
          <a:lstStyle/>
          <a:p>
            <a:pPr marL="0" indent="0">
              <a:buNone/>
            </a:pPr>
            <a:r>
              <a:rPr lang="en-US" dirty="0"/>
              <a:t>Become a professional and sustainable NGO </a:t>
            </a:r>
            <a:r>
              <a:rPr lang="en-US" sz="1900" dirty="0"/>
              <a:t>(current foundation started in August 2018)</a:t>
            </a:r>
          </a:p>
          <a:p>
            <a:pPr marL="0" indent="0">
              <a:buNone/>
            </a:pPr>
            <a:endParaRPr lang="en-US" dirty="0"/>
          </a:p>
          <a:p>
            <a:pPr lvl="1">
              <a:buFont typeface="Wingdings" panose="05000000000000000000" pitchFamily="2" charset="2"/>
              <a:buChar char="§"/>
            </a:pPr>
            <a:r>
              <a:rPr lang="en-US" dirty="0"/>
              <a:t>Become a financial sustainable organization</a:t>
            </a:r>
          </a:p>
          <a:p>
            <a:pPr lvl="1">
              <a:buFont typeface="Wingdings" panose="05000000000000000000" pitchFamily="2" charset="2"/>
              <a:buChar char="§"/>
            </a:pPr>
            <a:r>
              <a:rPr lang="en-US" dirty="0"/>
              <a:t>Embed B2H in Dutch NGO landscape</a:t>
            </a:r>
          </a:p>
          <a:p>
            <a:pPr lvl="1">
              <a:buFont typeface="Wingdings" panose="05000000000000000000" pitchFamily="2" charset="2"/>
              <a:buChar char="§"/>
            </a:pPr>
            <a:r>
              <a:rPr lang="en-US" dirty="0"/>
              <a:t>Expand The Bridge2Hope Academy</a:t>
            </a:r>
          </a:p>
          <a:p>
            <a:pPr lvl="1">
              <a:buFont typeface="Wingdings" panose="05000000000000000000" pitchFamily="2" charset="2"/>
              <a:buChar char="§"/>
            </a:pPr>
            <a:r>
              <a:rPr lang="en-US" dirty="0"/>
              <a:t>Professional organizational and governance and organizational structure: </a:t>
            </a:r>
            <a:r>
              <a:rPr lang="en-US" dirty="0" err="1"/>
              <a:t>BoD</a:t>
            </a:r>
            <a:r>
              <a:rPr lang="en-US" dirty="0"/>
              <a:t>, Executive MT and Volunteers</a:t>
            </a:r>
          </a:p>
          <a:p>
            <a:pPr lvl="1">
              <a:buFont typeface="Wingdings" panose="05000000000000000000" pitchFamily="2" charset="2"/>
              <a:buChar char="§"/>
            </a:pPr>
            <a:r>
              <a:rPr lang="en-US" dirty="0"/>
              <a:t>Communicate in a clear and transparent way to all stakeholders</a:t>
            </a:r>
          </a:p>
          <a:p>
            <a:pPr marL="0" indent="0">
              <a:buNone/>
            </a:pPr>
            <a:endParaRPr lang="nl-NL" dirty="0"/>
          </a:p>
        </p:txBody>
      </p:sp>
    </p:spTree>
    <p:extLst>
      <p:ext uri="{BB962C8B-B14F-4D97-AF65-F5344CB8AC3E}">
        <p14:creationId xmlns:p14="http://schemas.microsoft.com/office/powerpoint/2010/main" val="343835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B7A47-807B-4C09-8313-9259EC5EA3C8}"/>
              </a:ext>
            </a:extLst>
          </p:cNvPr>
          <p:cNvSpPr>
            <a:spLocks noGrp="1"/>
          </p:cNvSpPr>
          <p:nvPr>
            <p:ph type="title"/>
          </p:nvPr>
        </p:nvSpPr>
        <p:spPr>
          <a:xfrm>
            <a:off x="855406" y="214114"/>
            <a:ext cx="9017799" cy="1068148"/>
          </a:xfrm>
        </p:spPr>
        <p:txBody>
          <a:bodyPr>
            <a:noAutofit/>
          </a:bodyPr>
          <a:lstStyle/>
          <a:p>
            <a:r>
              <a:rPr lang="en-US" sz="3200" dirty="0">
                <a:solidFill>
                  <a:srgbClr val="7D9F8B"/>
                </a:solidFill>
              </a:rPr>
              <a:t>Expand TheBridge2Hope - Academy</a:t>
            </a:r>
          </a:p>
        </p:txBody>
      </p:sp>
      <p:sp>
        <p:nvSpPr>
          <p:cNvPr id="3" name="Tijdelijke aanduiding voor inhoud 2">
            <a:extLst>
              <a:ext uri="{FF2B5EF4-FFF2-40B4-BE49-F238E27FC236}">
                <a16:creationId xmlns:a16="http://schemas.microsoft.com/office/drawing/2014/main" id="{40369BEA-51DC-4FAE-A933-2A9952F843D0}"/>
              </a:ext>
            </a:extLst>
          </p:cNvPr>
          <p:cNvSpPr>
            <a:spLocks noGrp="1"/>
          </p:cNvSpPr>
          <p:nvPr>
            <p:ph idx="1"/>
          </p:nvPr>
        </p:nvSpPr>
        <p:spPr>
          <a:xfrm>
            <a:off x="726584" y="2398839"/>
            <a:ext cx="10738831" cy="2519392"/>
          </a:xfrm>
        </p:spPr>
        <p:txBody>
          <a:bodyPr>
            <a:normAutofit lnSpcReduction="10000"/>
          </a:bodyPr>
          <a:lstStyle/>
          <a:p>
            <a:r>
              <a:rPr lang="en-US" dirty="0"/>
              <a:t>Recruit, support and train 5 cohorts of 6 participants on a yearly basis (including Alumni) </a:t>
            </a:r>
          </a:p>
          <a:p>
            <a:r>
              <a:rPr lang="en-US" dirty="0"/>
              <a:t>Provide a support program (curriculum) of 2 days per week per cohort</a:t>
            </a:r>
          </a:p>
          <a:p>
            <a:r>
              <a:rPr lang="en-US" dirty="0"/>
              <a:t>Have a professional base of volunteers for project coordination, training and support</a:t>
            </a:r>
          </a:p>
          <a:p>
            <a:r>
              <a:rPr lang="en-US" dirty="0"/>
              <a:t>Monitor and evaluate the progress of the Academy</a:t>
            </a:r>
          </a:p>
        </p:txBody>
      </p:sp>
      <p:pic>
        <p:nvPicPr>
          <p:cNvPr id="4" name="Afbeelding 3">
            <a:extLst>
              <a:ext uri="{FF2B5EF4-FFF2-40B4-BE49-F238E27FC236}">
                <a16:creationId xmlns:a16="http://schemas.microsoft.com/office/drawing/2014/main" id="{E674A4AA-067A-464D-87E4-6E79859F905E}"/>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77906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B918F-7D74-4E73-92E1-D89CF50B91A7}"/>
              </a:ext>
            </a:extLst>
          </p:cNvPr>
          <p:cNvSpPr>
            <a:spLocks noGrp="1"/>
          </p:cNvSpPr>
          <p:nvPr>
            <p:ph type="title"/>
          </p:nvPr>
        </p:nvSpPr>
        <p:spPr>
          <a:xfrm>
            <a:off x="855406" y="214114"/>
            <a:ext cx="9087247" cy="1068148"/>
          </a:xfrm>
        </p:spPr>
        <p:txBody>
          <a:bodyPr>
            <a:noAutofit/>
          </a:bodyPr>
          <a:lstStyle/>
          <a:p>
            <a:r>
              <a:rPr lang="en-US" sz="3600" dirty="0">
                <a:solidFill>
                  <a:srgbClr val="7D9F8B"/>
                </a:solidFill>
              </a:rPr>
              <a:t>How the FAWCO grant will be used</a:t>
            </a:r>
          </a:p>
        </p:txBody>
      </p:sp>
      <p:sp>
        <p:nvSpPr>
          <p:cNvPr id="3" name="Tijdelijke aanduiding voor inhoud 2">
            <a:extLst>
              <a:ext uri="{FF2B5EF4-FFF2-40B4-BE49-F238E27FC236}">
                <a16:creationId xmlns:a16="http://schemas.microsoft.com/office/drawing/2014/main" id="{A6287D29-7389-4605-B147-56158903EA93}"/>
              </a:ext>
            </a:extLst>
          </p:cNvPr>
          <p:cNvSpPr>
            <a:spLocks noGrp="1"/>
          </p:cNvSpPr>
          <p:nvPr>
            <p:ph idx="1"/>
          </p:nvPr>
        </p:nvSpPr>
        <p:spPr/>
        <p:txBody>
          <a:bodyPr/>
          <a:lstStyle/>
          <a:p>
            <a:r>
              <a:rPr lang="en-US" dirty="0"/>
              <a:t>Focus on stabilization: providing physical, psychosocial and medical support. </a:t>
            </a:r>
          </a:p>
          <a:p>
            <a:pPr marL="530352" lvl="1" indent="0">
              <a:buNone/>
            </a:pPr>
            <a:endParaRPr lang="en-US" i="1" dirty="0"/>
          </a:p>
          <a:p>
            <a:pPr marL="530352" lvl="1" indent="0">
              <a:buNone/>
            </a:pPr>
            <a:r>
              <a:rPr lang="en-US" i="1" dirty="0"/>
              <a:t>In this phase we focus on gaining trust and dealing with the impact of psychosocial traumas by creating a safe space in the field</a:t>
            </a:r>
          </a:p>
          <a:p>
            <a:pPr marL="0" indent="0">
              <a:buNone/>
            </a:pPr>
            <a:endParaRPr lang="en-US" dirty="0"/>
          </a:p>
          <a:p>
            <a:r>
              <a:rPr lang="en-US" dirty="0"/>
              <a:t>Activities:</a:t>
            </a:r>
          </a:p>
          <a:p>
            <a:pPr lvl="1"/>
            <a:r>
              <a:rPr lang="en-US" dirty="0"/>
              <a:t>Psychosocial care per participant per year				$ 1,500</a:t>
            </a:r>
          </a:p>
          <a:p>
            <a:pPr lvl="1"/>
            <a:r>
              <a:rPr lang="en-US" dirty="0"/>
              <a:t>Social cultural and vocational training per cohort for one year	$ 2,000</a:t>
            </a:r>
          </a:p>
          <a:p>
            <a:pPr lvl="1"/>
            <a:r>
              <a:rPr lang="en-US" dirty="0"/>
              <a:t>Cost for food and nutritional program per cohort for one year	$ 1,500</a:t>
            </a:r>
          </a:p>
          <a:p>
            <a:pPr marL="530352" lvl="1" indent="0">
              <a:buNone/>
            </a:pPr>
            <a:r>
              <a:rPr lang="en-US" dirty="0"/>
              <a:t>	“No psycho-social therapy on an empty stomach”</a:t>
            </a:r>
          </a:p>
        </p:txBody>
      </p:sp>
      <p:pic>
        <p:nvPicPr>
          <p:cNvPr id="4" name="Afbeelding 3">
            <a:extLst>
              <a:ext uri="{FF2B5EF4-FFF2-40B4-BE49-F238E27FC236}">
                <a16:creationId xmlns:a16="http://schemas.microsoft.com/office/drawing/2014/main" id="{8633760C-BA04-4136-AC89-7E4FA3311BD1}"/>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01305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501619-09F0-471D-ABA3-092C0BE4DB4E}"/>
              </a:ext>
            </a:extLst>
          </p:cNvPr>
          <p:cNvPicPr>
            <a:picLocks noChangeAspect="1"/>
          </p:cNvPicPr>
          <p:nvPr/>
        </p:nvPicPr>
        <p:blipFill rotWithShape="1">
          <a:blip r:embed="rId2">
            <a:extLst>
              <a:ext uri="{28A0092B-C50C-407E-A947-70E740481C1C}">
                <a14:useLocalDpi xmlns:a14="http://schemas.microsoft.com/office/drawing/2010/main" val="0"/>
              </a:ext>
            </a:extLst>
          </a:blip>
          <a:srcRect l="10247" r="4638" b="24516"/>
          <a:stretch/>
        </p:blipFill>
        <p:spPr>
          <a:xfrm>
            <a:off x="211601" y="1390448"/>
            <a:ext cx="5237922" cy="3489322"/>
          </a:xfrm>
          <a:prstGeom prst="rect">
            <a:avLst/>
          </a:prstGeom>
          <a:ln w="76200">
            <a:solidFill>
              <a:schemeClr val="bg2"/>
            </a:solidFill>
          </a:ln>
        </p:spPr>
      </p:pic>
      <p:pic>
        <p:nvPicPr>
          <p:cNvPr id="8" name="Picture 7">
            <a:extLst>
              <a:ext uri="{FF2B5EF4-FFF2-40B4-BE49-F238E27FC236}">
                <a16:creationId xmlns:a16="http://schemas.microsoft.com/office/drawing/2014/main" id="{640DCD99-92BF-4FAE-94AD-39E8F8D727E8}"/>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9064570" y="1410670"/>
            <a:ext cx="2915829" cy="3887772"/>
          </a:xfrm>
          <a:prstGeom prst="rect">
            <a:avLst/>
          </a:prstGeom>
        </p:spPr>
      </p:pic>
      <p:pic>
        <p:nvPicPr>
          <p:cNvPr id="4" name="Picture 3">
            <a:extLst>
              <a:ext uri="{FF2B5EF4-FFF2-40B4-BE49-F238E27FC236}">
                <a16:creationId xmlns:a16="http://schemas.microsoft.com/office/drawing/2014/main" id="{A8FF23EE-83BA-41EF-BD42-100912A141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631"/>
          <a:stretch/>
        </p:blipFill>
        <p:spPr>
          <a:xfrm rot="10800000">
            <a:off x="4687128" y="3570100"/>
            <a:ext cx="4591878" cy="3043355"/>
          </a:xfrm>
          <a:prstGeom prst="rect">
            <a:avLst/>
          </a:prstGeom>
          <a:ln w="57150">
            <a:solidFill>
              <a:schemeClr val="bg2"/>
            </a:solidFill>
          </a:ln>
        </p:spPr>
      </p:pic>
      <p:sp>
        <p:nvSpPr>
          <p:cNvPr id="9" name="TextBox 8">
            <a:extLst>
              <a:ext uri="{FF2B5EF4-FFF2-40B4-BE49-F238E27FC236}">
                <a16:creationId xmlns:a16="http://schemas.microsoft.com/office/drawing/2014/main" id="{31EECE0F-0F0E-4E9A-A64A-6ACC849AE890}"/>
              </a:ext>
            </a:extLst>
          </p:cNvPr>
          <p:cNvSpPr txBox="1"/>
          <p:nvPr/>
        </p:nvSpPr>
        <p:spPr>
          <a:xfrm flipH="1">
            <a:off x="439838" y="5091778"/>
            <a:ext cx="4143737" cy="1138773"/>
          </a:xfrm>
          <a:prstGeom prst="rect">
            <a:avLst/>
          </a:prstGeom>
          <a:solidFill>
            <a:schemeClr val="bg2"/>
          </a:solidFill>
        </p:spPr>
        <p:txBody>
          <a:bodyPr wrap="square" rtlCol="0">
            <a:spAutoFit/>
          </a:bodyPr>
          <a:lstStyle/>
          <a:p>
            <a:pPr algn="ctr"/>
            <a:r>
              <a:rPr lang="en-US" sz="1700" dirty="0">
                <a:solidFill>
                  <a:schemeClr val="tx1">
                    <a:lumMod val="50000"/>
                    <a:lumOff val="50000"/>
                  </a:schemeClr>
                </a:solidFill>
              </a:rPr>
              <a:t>While these activities are great for stress-management, they could also lead to future jobs or businesses – a way for the women to be financially stable</a:t>
            </a:r>
          </a:p>
        </p:txBody>
      </p:sp>
      <p:pic>
        <p:nvPicPr>
          <p:cNvPr id="7" name="Afbeelding 6">
            <a:extLst>
              <a:ext uri="{FF2B5EF4-FFF2-40B4-BE49-F238E27FC236}">
                <a16:creationId xmlns:a16="http://schemas.microsoft.com/office/drawing/2014/main" id="{18209F22-237E-4548-AB29-DAC3FD6C406F}"/>
              </a:ext>
            </a:extLst>
          </p:cNvPr>
          <p:cNvPicPr>
            <a:picLocks noChangeAspect="1"/>
          </p:cNvPicPr>
          <p:nvPr/>
        </p:nvPicPr>
        <p:blipFill>
          <a:blip r:embed="rId6"/>
          <a:stretch>
            <a:fillRect/>
          </a:stretch>
        </p:blipFill>
        <p:spPr>
          <a:xfrm>
            <a:off x="10196252" y="92112"/>
            <a:ext cx="1672636" cy="803503"/>
          </a:xfrm>
          <a:prstGeom prst="rect">
            <a:avLst/>
          </a:prstGeom>
        </p:spPr>
      </p:pic>
      <p:sp>
        <p:nvSpPr>
          <p:cNvPr id="10" name="Titel 4">
            <a:extLst>
              <a:ext uri="{FF2B5EF4-FFF2-40B4-BE49-F238E27FC236}">
                <a16:creationId xmlns:a16="http://schemas.microsoft.com/office/drawing/2014/main" id="{153A854C-E8DD-48D1-8106-E43DF10621E2}"/>
              </a:ext>
            </a:extLst>
          </p:cNvPr>
          <p:cNvSpPr>
            <a:spLocks noGrp="1"/>
          </p:cNvSpPr>
          <p:nvPr>
            <p:ph type="title"/>
          </p:nvPr>
        </p:nvSpPr>
        <p:spPr>
          <a:xfrm>
            <a:off x="671333" y="214313"/>
            <a:ext cx="9225022" cy="920750"/>
          </a:xfrm>
        </p:spPr>
        <p:txBody>
          <a:bodyPr>
            <a:noAutofit/>
          </a:bodyPr>
          <a:lstStyle/>
          <a:p>
            <a:r>
              <a:rPr lang="en-US" sz="3600" dirty="0">
                <a:solidFill>
                  <a:srgbClr val="7D9F8B"/>
                </a:solidFill>
              </a:rPr>
              <a:t>We teach them about healthy food, how to cook and create jewelry</a:t>
            </a:r>
          </a:p>
        </p:txBody>
      </p:sp>
    </p:spTree>
    <p:extLst>
      <p:ext uri="{BB962C8B-B14F-4D97-AF65-F5344CB8AC3E}">
        <p14:creationId xmlns:p14="http://schemas.microsoft.com/office/powerpoint/2010/main" val="69194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D9987-56DD-4C5F-944F-6AC3BF41D59E}"/>
              </a:ext>
            </a:extLst>
          </p:cNvPr>
          <p:cNvSpPr>
            <a:spLocks noGrp="1"/>
          </p:cNvSpPr>
          <p:nvPr>
            <p:ph type="title"/>
          </p:nvPr>
        </p:nvSpPr>
        <p:spPr>
          <a:xfrm>
            <a:off x="863510" y="155833"/>
            <a:ext cx="8234192" cy="877052"/>
          </a:xfrm>
        </p:spPr>
        <p:txBody>
          <a:bodyPr anchor="ctr" anchorCtr="0">
            <a:normAutofit/>
          </a:bodyPr>
          <a:lstStyle/>
          <a:p>
            <a:pPr>
              <a:spcAft>
                <a:spcPts val="876"/>
              </a:spcAft>
            </a:pPr>
            <a:r>
              <a:rPr lang="en-US" sz="3600" b="1" dirty="0">
                <a:solidFill>
                  <a:srgbClr val="7D9F8B"/>
                </a:solidFill>
              </a:rPr>
              <a:t>Thank you for your donation</a:t>
            </a:r>
          </a:p>
        </p:txBody>
      </p:sp>
      <p:pic>
        <p:nvPicPr>
          <p:cNvPr id="6" name="Picture 5">
            <a:extLst>
              <a:ext uri="{FF2B5EF4-FFF2-40B4-BE49-F238E27FC236}">
                <a16:creationId xmlns:a16="http://schemas.microsoft.com/office/drawing/2014/main" id="{482DC736-EBC2-4C77-B3AF-68048068D92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51000"/>
                    </a14:imgEffect>
                    <a14:imgEffect>
                      <a14:brightnessContrast bright="8000" contrast="25000"/>
                    </a14:imgEffect>
                  </a14:imgLayer>
                </a14:imgProps>
              </a:ext>
              <a:ext uri="{28A0092B-C50C-407E-A947-70E740481C1C}">
                <a14:useLocalDpi xmlns:a14="http://schemas.microsoft.com/office/drawing/2010/main" val="0"/>
              </a:ext>
            </a:extLst>
          </a:blip>
          <a:stretch>
            <a:fillRect/>
          </a:stretch>
        </p:blipFill>
        <p:spPr>
          <a:xfrm>
            <a:off x="5344358" y="2464180"/>
            <a:ext cx="5613240" cy="3712924"/>
          </a:xfrm>
          <a:prstGeom prst="rect">
            <a:avLst/>
          </a:prstGeom>
        </p:spPr>
      </p:pic>
      <p:pic>
        <p:nvPicPr>
          <p:cNvPr id="9" name="Afbeelding 8">
            <a:extLst>
              <a:ext uri="{FF2B5EF4-FFF2-40B4-BE49-F238E27FC236}">
                <a16:creationId xmlns:a16="http://schemas.microsoft.com/office/drawing/2014/main" id="{B11CA41D-C298-4958-BDCE-4E015E7A74B7}"/>
              </a:ext>
            </a:extLst>
          </p:cNvPr>
          <p:cNvPicPr>
            <a:picLocks noChangeAspect="1"/>
          </p:cNvPicPr>
          <p:nvPr/>
        </p:nvPicPr>
        <p:blipFill>
          <a:blip r:embed="rId4"/>
          <a:stretch>
            <a:fillRect/>
          </a:stretch>
        </p:blipFill>
        <p:spPr>
          <a:xfrm>
            <a:off x="10196252" y="92112"/>
            <a:ext cx="1672636" cy="803503"/>
          </a:xfrm>
          <a:prstGeom prst="rect">
            <a:avLst/>
          </a:prstGeom>
        </p:spPr>
      </p:pic>
      <p:sp>
        <p:nvSpPr>
          <p:cNvPr id="7" name="Text Placeholder 2">
            <a:extLst>
              <a:ext uri="{FF2B5EF4-FFF2-40B4-BE49-F238E27FC236}">
                <a16:creationId xmlns:a16="http://schemas.microsoft.com/office/drawing/2014/main" id="{EA4F3C2C-4004-44E3-B3CD-B91DF213665A}"/>
              </a:ext>
            </a:extLst>
          </p:cNvPr>
          <p:cNvSpPr txBox="1">
            <a:spLocks/>
          </p:cNvSpPr>
          <p:nvPr/>
        </p:nvSpPr>
        <p:spPr>
          <a:xfrm>
            <a:off x="863508" y="2464180"/>
            <a:ext cx="2986597" cy="3695794"/>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50000"/>
              </a:lnSpc>
              <a:spcAft>
                <a:spcPts val="1200"/>
              </a:spcAft>
              <a:buNone/>
            </a:pPr>
            <a:r>
              <a:rPr lang="en-US" sz="2400" b="1" dirty="0">
                <a:solidFill>
                  <a:schemeClr val="accent6">
                    <a:lumMod val="75000"/>
                  </a:schemeClr>
                </a:solidFill>
              </a:rPr>
              <a:t>We value:</a:t>
            </a:r>
          </a:p>
          <a:p>
            <a:pPr indent="-593217">
              <a:lnSpc>
                <a:spcPct val="120000"/>
              </a:lnSpc>
              <a:spcAft>
                <a:spcPts val="1200"/>
              </a:spcAft>
            </a:pPr>
            <a:r>
              <a:rPr lang="en-US" sz="2400" b="1" dirty="0"/>
              <a:t>Compassion</a:t>
            </a:r>
          </a:p>
          <a:p>
            <a:pPr indent="-593217">
              <a:lnSpc>
                <a:spcPct val="120000"/>
              </a:lnSpc>
              <a:spcAft>
                <a:spcPts val="1200"/>
              </a:spcAft>
            </a:pPr>
            <a:r>
              <a:rPr lang="en-US" sz="2400" b="1" dirty="0">
                <a:solidFill>
                  <a:schemeClr val="accent6"/>
                </a:solidFill>
              </a:rPr>
              <a:t>Shared Leadership</a:t>
            </a:r>
          </a:p>
          <a:p>
            <a:pPr indent="-593217">
              <a:lnSpc>
                <a:spcPct val="120000"/>
              </a:lnSpc>
              <a:spcAft>
                <a:spcPts val="1200"/>
              </a:spcAft>
            </a:pPr>
            <a:r>
              <a:rPr lang="en-US" sz="2400" b="1" dirty="0"/>
              <a:t>Creativity</a:t>
            </a:r>
          </a:p>
          <a:p>
            <a:pPr indent="-593217">
              <a:lnSpc>
                <a:spcPct val="120000"/>
              </a:lnSpc>
              <a:spcAft>
                <a:spcPts val="1200"/>
              </a:spcAft>
            </a:pPr>
            <a:r>
              <a:rPr lang="en-US" sz="2400" b="1" dirty="0">
                <a:solidFill>
                  <a:schemeClr val="accent6"/>
                </a:solidFill>
              </a:rPr>
              <a:t>Entrepreneurship </a:t>
            </a:r>
          </a:p>
          <a:p>
            <a:pPr indent="-593217">
              <a:lnSpc>
                <a:spcPct val="120000"/>
              </a:lnSpc>
              <a:spcAft>
                <a:spcPts val="1200"/>
              </a:spcAft>
            </a:pPr>
            <a:r>
              <a:rPr lang="en-US" sz="2400" b="1" dirty="0"/>
              <a:t>Inclusiveness</a:t>
            </a:r>
          </a:p>
          <a:p>
            <a:pPr indent="-593217">
              <a:lnSpc>
                <a:spcPct val="120000"/>
              </a:lnSpc>
              <a:spcAft>
                <a:spcPts val="1200"/>
              </a:spcAft>
            </a:pPr>
            <a:r>
              <a:rPr lang="en-US" sz="2400" b="1" dirty="0">
                <a:solidFill>
                  <a:schemeClr val="accent6"/>
                </a:solidFill>
              </a:rPr>
              <a:t>Sustainability</a:t>
            </a:r>
            <a:endParaRPr lang="nl-NL" sz="2400" b="1" dirty="0">
              <a:solidFill>
                <a:schemeClr val="accent6"/>
              </a:solidFill>
            </a:endParaRPr>
          </a:p>
        </p:txBody>
      </p:sp>
    </p:spTree>
    <p:extLst>
      <p:ext uri="{BB962C8B-B14F-4D97-AF65-F5344CB8AC3E}">
        <p14:creationId xmlns:p14="http://schemas.microsoft.com/office/powerpoint/2010/main" val="92472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59EE-AE03-452F-B979-9682F2BD3146}"/>
              </a:ext>
            </a:extLst>
          </p:cNvPr>
          <p:cNvSpPr>
            <a:spLocks noGrp="1"/>
          </p:cNvSpPr>
          <p:nvPr>
            <p:ph type="title"/>
          </p:nvPr>
        </p:nvSpPr>
        <p:spPr>
          <a:xfrm>
            <a:off x="855406" y="214114"/>
            <a:ext cx="8732477" cy="1068148"/>
          </a:xfrm>
        </p:spPr>
        <p:txBody>
          <a:bodyPr>
            <a:noAutofit/>
          </a:bodyPr>
          <a:lstStyle/>
          <a:p>
            <a:r>
              <a:rPr lang="en-US" sz="3200" dirty="0">
                <a:solidFill>
                  <a:srgbClr val="7D9F8B"/>
                </a:solidFill>
              </a:rPr>
              <a:t>TheBridge2Hope – How it all started</a:t>
            </a:r>
          </a:p>
        </p:txBody>
      </p:sp>
      <p:sp>
        <p:nvSpPr>
          <p:cNvPr id="3" name="Tijdelijke aanduiding voor inhoud 2">
            <a:extLst>
              <a:ext uri="{FF2B5EF4-FFF2-40B4-BE49-F238E27FC236}">
                <a16:creationId xmlns:a16="http://schemas.microsoft.com/office/drawing/2014/main" id="{F5ADF7C2-5E99-435A-9355-53DCAE198921}"/>
              </a:ext>
            </a:extLst>
          </p:cNvPr>
          <p:cNvSpPr>
            <a:spLocks noGrp="1"/>
          </p:cNvSpPr>
          <p:nvPr>
            <p:ph idx="1"/>
          </p:nvPr>
        </p:nvSpPr>
        <p:spPr/>
        <p:txBody>
          <a:bodyPr>
            <a:normAutofit fontScale="92500" lnSpcReduction="10000"/>
          </a:bodyPr>
          <a:lstStyle/>
          <a:p>
            <a:r>
              <a:rPr lang="en-US" dirty="0"/>
              <a:t>The </a:t>
            </a:r>
            <a:r>
              <a:rPr lang="en-US" dirty="0" err="1"/>
              <a:t>Bijlmer</a:t>
            </a:r>
            <a:r>
              <a:rPr lang="en-US" dirty="0"/>
              <a:t> Project</a:t>
            </a:r>
          </a:p>
          <a:p>
            <a:pPr lvl="1"/>
            <a:r>
              <a:rPr lang="en-US" b="1" dirty="0"/>
              <a:t>Collaborative project </a:t>
            </a:r>
            <a:r>
              <a:rPr lang="en-US" dirty="0"/>
              <a:t>between Webster University &amp; CARF (Christian Aid &amp; Resources Foundation)</a:t>
            </a:r>
          </a:p>
          <a:p>
            <a:pPr lvl="1"/>
            <a:endParaRPr lang="en-US" dirty="0"/>
          </a:p>
          <a:p>
            <a:pPr lvl="1"/>
            <a:r>
              <a:rPr lang="en-US" b="1" dirty="0"/>
              <a:t>Research-based program </a:t>
            </a:r>
            <a:r>
              <a:rPr lang="en-US" dirty="0"/>
              <a:t>to investigate areas in need of </a:t>
            </a:r>
            <a:r>
              <a:rPr lang="en-US" b="1" dirty="0"/>
              <a:t>psycho-social interventions </a:t>
            </a:r>
            <a:r>
              <a:rPr lang="en-US" dirty="0"/>
              <a:t>for victims of human trafficking</a:t>
            </a:r>
          </a:p>
          <a:p>
            <a:pPr lvl="1"/>
            <a:endParaRPr lang="en-US" dirty="0"/>
          </a:p>
          <a:p>
            <a:pPr lvl="1"/>
            <a:r>
              <a:rPr lang="en-US" dirty="0"/>
              <a:t>Development of a </a:t>
            </a:r>
            <a:r>
              <a:rPr lang="en-US" b="1" dirty="0"/>
              <a:t>training and intervention module for peer educators </a:t>
            </a:r>
            <a:r>
              <a:rPr lang="en-US" dirty="0"/>
              <a:t>(Commercial Sex Workers/trafficked victims rescued and rehabilitated) </a:t>
            </a:r>
            <a:r>
              <a:rPr lang="en-US" b="1" dirty="0"/>
              <a:t>Bottom Up Approach</a:t>
            </a:r>
          </a:p>
          <a:p>
            <a:pPr lvl="1"/>
            <a:endParaRPr lang="en-US" dirty="0"/>
          </a:p>
          <a:p>
            <a:pPr lvl="1"/>
            <a:r>
              <a:rPr lang="en-US" dirty="0"/>
              <a:t>Assisting CARF in </a:t>
            </a:r>
            <a:r>
              <a:rPr lang="en-US" b="1" dirty="0"/>
              <a:t>capacity building </a:t>
            </a:r>
            <a:r>
              <a:rPr lang="en-US" dirty="0"/>
              <a:t>to create and construct the Centre for Education &amp; Rehabilitation for Women in Ghana</a:t>
            </a:r>
          </a:p>
          <a:p>
            <a:pPr lvl="1"/>
            <a:endParaRPr lang="en-US" dirty="0"/>
          </a:p>
          <a:p>
            <a:pPr lvl="1"/>
            <a:r>
              <a:rPr lang="en-US" dirty="0"/>
              <a:t>Development of a </a:t>
            </a:r>
            <a:r>
              <a:rPr lang="en-US" b="1" dirty="0"/>
              <a:t>systematic ‘drag &amp; drop research and intervention model’</a:t>
            </a:r>
            <a:r>
              <a:rPr lang="en-US" dirty="0"/>
              <a:t> for victims of human trafficking across Webster’s Campuses </a:t>
            </a:r>
          </a:p>
          <a:p>
            <a:endParaRPr lang="en-US" dirty="0"/>
          </a:p>
        </p:txBody>
      </p:sp>
      <p:pic>
        <p:nvPicPr>
          <p:cNvPr id="4" name="Afbeelding 3">
            <a:extLst>
              <a:ext uri="{FF2B5EF4-FFF2-40B4-BE49-F238E27FC236}">
                <a16:creationId xmlns:a16="http://schemas.microsoft.com/office/drawing/2014/main" id="{0D4A03AC-5C6E-498A-9327-0FEADC07FF5C}"/>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43967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42A68-7170-4245-90DA-1DB026460F79}"/>
              </a:ext>
            </a:extLst>
          </p:cNvPr>
          <p:cNvSpPr>
            <a:spLocks noGrp="1"/>
          </p:cNvSpPr>
          <p:nvPr>
            <p:ph type="title"/>
          </p:nvPr>
        </p:nvSpPr>
        <p:spPr/>
        <p:txBody>
          <a:bodyPr/>
          <a:lstStyle/>
          <a:p>
            <a:r>
              <a:rPr lang="en-US" dirty="0">
                <a:solidFill>
                  <a:srgbClr val="7D9F8B"/>
                </a:solidFill>
              </a:rPr>
              <a:t>Research Objectives</a:t>
            </a:r>
          </a:p>
        </p:txBody>
      </p:sp>
      <p:sp>
        <p:nvSpPr>
          <p:cNvPr id="3" name="Tijdelijke aanduiding voor inhoud 2">
            <a:extLst>
              <a:ext uri="{FF2B5EF4-FFF2-40B4-BE49-F238E27FC236}">
                <a16:creationId xmlns:a16="http://schemas.microsoft.com/office/drawing/2014/main" id="{ACE5BC30-D346-419B-AB95-136C304F5BA1}"/>
              </a:ext>
            </a:extLst>
          </p:cNvPr>
          <p:cNvSpPr>
            <a:spLocks noGrp="1"/>
          </p:cNvSpPr>
          <p:nvPr>
            <p:ph idx="1"/>
          </p:nvPr>
        </p:nvSpPr>
        <p:spPr>
          <a:xfrm>
            <a:off x="855406" y="2052320"/>
            <a:ext cx="11110452" cy="4232866"/>
          </a:xfrm>
        </p:spPr>
        <p:txBody>
          <a:bodyPr/>
          <a:lstStyle/>
          <a:p>
            <a:r>
              <a:rPr lang="en-US" sz="2800" dirty="0"/>
              <a:t>Demographic variables</a:t>
            </a:r>
          </a:p>
          <a:p>
            <a:r>
              <a:rPr lang="en-US" sz="2800" dirty="0"/>
              <a:t>Assessment of psychosocial needs</a:t>
            </a:r>
          </a:p>
          <a:p>
            <a:r>
              <a:rPr lang="en-US" sz="2800" dirty="0"/>
              <a:t>Sexual health implications</a:t>
            </a:r>
          </a:p>
          <a:p>
            <a:r>
              <a:rPr lang="en-US" sz="2800" dirty="0">
                <a:latin typeface="Arial" pitchFamily="34" charset="0"/>
                <a:cs typeface="Arial" pitchFamily="34" charset="0"/>
              </a:rPr>
              <a:t>Investigating Gaps in existing referral system: LEGAL &amp; HEALTH </a:t>
            </a:r>
          </a:p>
          <a:p>
            <a:pPr marL="0" indent="0">
              <a:buNone/>
            </a:pPr>
            <a:endParaRPr lang="en-US" dirty="0"/>
          </a:p>
          <a:p>
            <a:endParaRPr lang="en-US" dirty="0"/>
          </a:p>
          <a:p>
            <a:endParaRPr lang="en-US" dirty="0"/>
          </a:p>
          <a:p>
            <a:endParaRPr lang="en-US" dirty="0"/>
          </a:p>
        </p:txBody>
      </p:sp>
      <p:pic>
        <p:nvPicPr>
          <p:cNvPr id="4" name="Afbeelding 3">
            <a:extLst>
              <a:ext uri="{FF2B5EF4-FFF2-40B4-BE49-F238E27FC236}">
                <a16:creationId xmlns:a16="http://schemas.microsoft.com/office/drawing/2014/main" id="{1FBDDCC4-9E12-4870-8ACF-9FCC1B3A60D1}"/>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70567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7B532-95A6-4146-B61F-C359B6082A80}"/>
              </a:ext>
            </a:extLst>
          </p:cNvPr>
          <p:cNvSpPr>
            <a:spLocks noGrp="1"/>
          </p:cNvSpPr>
          <p:nvPr>
            <p:ph type="title"/>
          </p:nvPr>
        </p:nvSpPr>
        <p:spPr/>
        <p:txBody>
          <a:bodyPr/>
          <a:lstStyle/>
          <a:p>
            <a:r>
              <a:rPr lang="en-US" dirty="0">
                <a:solidFill>
                  <a:srgbClr val="7D9F8B"/>
                </a:solidFill>
              </a:rPr>
              <a:t>Country of Origin</a:t>
            </a:r>
          </a:p>
        </p:txBody>
      </p:sp>
      <p:pic>
        <p:nvPicPr>
          <p:cNvPr id="4" name="Content Placeholder 3">
            <a:extLst>
              <a:ext uri="{FF2B5EF4-FFF2-40B4-BE49-F238E27FC236}">
                <a16:creationId xmlns:a16="http://schemas.microsoft.com/office/drawing/2014/main" id="{1D60CF8D-3D18-47BA-99B1-FBB4B70E5B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9654" y="2200637"/>
            <a:ext cx="5742930" cy="33774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Afbeelding 4">
            <a:extLst>
              <a:ext uri="{FF2B5EF4-FFF2-40B4-BE49-F238E27FC236}">
                <a16:creationId xmlns:a16="http://schemas.microsoft.com/office/drawing/2014/main" id="{A3A043CF-7D9D-4FBB-8580-74326DB113D2}"/>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68803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BBE31-3FF9-470F-AAB2-AD58C8A73127}"/>
              </a:ext>
            </a:extLst>
          </p:cNvPr>
          <p:cNvSpPr>
            <a:spLocks noGrp="1"/>
          </p:cNvSpPr>
          <p:nvPr>
            <p:ph type="title"/>
          </p:nvPr>
        </p:nvSpPr>
        <p:spPr>
          <a:xfrm>
            <a:off x="855406" y="214114"/>
            <a:ext cx="8207571" cy="1068148"/>
          </a:xfrm>
        </p:spPr>
        <p:txBody>
          <a:bodyPr/>
          <a:lstStyle/>
          <a:p>
            <a:r>
              <a:rPr lang="en-US" dirty="0">
                <a:solidFill>
                  <a:srgbClr val="7D9F8B"/>
                </a:solidFill>
              </a:rPr>
              <a:t>Education</a:t>
            </a:r>
          </a:p>
        </p:txBody>
      </p:sp>
      <p:sp>
        <p:nvSpPr>
          <p:cNvPr id="3" name="Tijdelijke aanduiding voor inhoud 2">
            <a:extLst>
              <a:ext uri="{FF2B5EF4-FFF2-40B4-BE49-F238E27FC236}">
                <a16:creationId xmlns:a16="http://schemas.microsoft.com/office/drawing/2014/main" id="{07ED94EF-8E70-4FAB-BE08-3F972475A7FA}"/>
              </a:ext>
            </a:extLst>
          </p:cNvPr>
          <p:cNvSpPr>
            <a:spLocks noGrp="1"/>
          </p:cNvSpPr>
          <p:nvPr>
            <p:ph idx="1"/>
          </p:nvPr>
        </p:nvSpPr>
        <p:spPr>
          <a:xfrm>
            <a:off x="855406" y="4773010"/>
            <a:ext cx="11110452" cy="1512176"/>
          </a:xfrm>
        </p:spPr>
        <p:txBody>
          <a:bodyPr/>
          <a:lstStyle/>
          <a:p>
            <a:r>
              <a:rPr lang="en-US" dirty="0">
                <a:solidFill>
                  <a:srgbClr val="7D9F8B"/>
                </a:solidFill>
              </a:rPr>
              <a:t>The </a:t>
            </a:r>
            <a:r>
              <a:rPr lang="en-US" b="1" dirty="0">
                <a:solidFill>
                  <a:srgbClr val="7D9F8B"/>
                </a:solidFill>
              </a:rPr>
              <a:t>majority </a:t>
            </a:r>
            <a:r>
              <a:rPr lang="en-US" dirty="0">
                <a:solidFill>
                  <a:srgbClr val="7D9F8B"/>
                </a:solidFill>
              </a:rPr>
              <a:t>have completed some form of education </a:t>
            </a:r>
          </a:p>
          <a:p>
            <a:r>
              <a:rPr lang="en-US" dirty="0">
                <a:solidFill>
                  <a:srgbClr val="7D9F8B"/>
                </a:solidFill>
              </a:rPr>
              <a:t>Mostly </a:t>
            </a:r>
            <a:r>
              <a:rPr lang="en-US" b="1" dirty="0">
                <a:solidFill>
                  <a:srgbClr val="7D9F8B"/>
                </a:solidFill>
              </a:rPr>
              <a:t>Primary and Secondary school</a:t>
            </a:r>
            <a:endParaRPr lang="en-US" dirty="0">
              <a:solidFill>
                <a:srgbClr val="7D9F8B"/>
              </a:solidFill>
            </a:endParaRPr>
          </a:p>
        </p:txBody>
      </p:sp>
      <p:graphicFrame>
        <p:nvGraphicFramePr>
          <p:cNvPr id="5" name="Object 4">
            <a:extLst>
              <a:ext uri="{FF2B5EF4-FFF2-40B4-BE49-F238E27FC236}">
                <a16:creationId xmlns:a16="http://schemas.microsoft.com/office/drawing/2014/main" id="{8DADAB4D-6245-4185-94F0-ABBDA0D311DE}"/>
              </a:ext>
            </a:extLst>
          </p:cNvPr>
          <p:cNvGraphicFramePr>
            <a:graphicFrameLocks noChangeAspect="1"/>
          </p:cNvGraphicFramePr>
          <p:nvPr>
            <p:extLst>
              <p:ext uri="{D42A27DB-BD31-4B8C-83A1-F6EECF244321}">
                <p14:modId xmlns:p14="http://schemas.microsoft.com/office/powerpoint/2010/main" val="3833482351"/>
              </p:ext>
            </p:extLst>
          </p:nvPr>
        </p:nvGraphicFramePr>
        <p:xfrm>
          <a:off x="2782076" y="1282262"/>
          <a:ext cx="6403672" cy="3201836"/>
        </p:xfrm>
        <a:graphic>
          <a:graphicData uri="http://schemas.openxmlformats.org/presentationml/2006/ole">
            <mc:AlternateContent xmlns:mc="http://schemas.openxmlformats.org/markup-compatibility/2006">
              <mc:Choice xmlns:v="urn:schemas-microsoft-com:vml" Requires="v">
                <p:oleObj spid="_x0000_s2072" name="Document" r:id="rId3" imgW="5892800" imgH="2946400" progId="Word.Document.12">
                  <p:embed/>
                </p:oleObj>
              </mc:Choice>
              <mc:Fallback>
                <p:oleObj name="Document" r:id="rId3" imgW="5892800" imgH="2946400" progId="Word.Document.12">
                  <p:embed/>
                  <p:pic>
                    <p:nvPicPr>
                      <p:cNvPr id="3" name="Object 2"/>
                      <p:cNvPicPr/>
                      <p:nvPr/>
                    </p:nvPicPr>
                    <p:blipFill>
                      <a:blip r:embed="rId4"/>
                      <a:stretch>
                        <a:fillRect/>
                      </a:stretch>
                    </p:blipFill>
                    <p:spPr>
                      <a:xfrm>
                        <a:off x="2782076" y="1282262"/>
                        <a:ext cx="6403672" cy="3201836"/>
                      </a:xfrm>
                      <a:prstGeom prst="rect">
                        <a:avLst/>
                      </a:prstGeom>
                    </p:spPr>
                  </p:pic>
                </p:oleObj>
              </mc:Fallback>
            </mc:AlternateContent>
          </a:graphicData>
        </a:graphic>
      </p:graphicFrame>
      <p:pic>
        <p:nvPicPr>
          <p:cNvPr id="9" name="Afbeelding 8">
            <a:extLst>
              <a:ext uri="{FF2B5EF4-FFF2-40B4-BE49-F238E27FC236}">
                <a16:creationId xmlns:a16="http://schemas.microsoft.com/office/drawing/2014/main" id="{BA6D314D-6E12-48B0-BD80-B1013902695C}"/>
              </a:ext>
            </a:extLst>
          </p:cNvPr>
          <p:cNvPicPr>
            <a:picLocks noChangeAspect="1"/>
          </p:cNvPicPr>
          <p:nvPr/>
        </p:nvPicPr>
        <p:blipFill>
          <a:blip r:embed="rId5"/>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28893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09332-C1B3-4252-AA4C-204090EA87DB}"/>
              </a:ext>
            </a:extLst>
          </p:cNvPr>
          <p:cNvSpPr>
            <a:spLocks noGrp="1"/>
          </p:cNvSpPr>
          <p:nvPr>
            <p:ph type="title"/>
          </p:nvPr>
        </p:nvSpPr>
        <p:spPr>
          <a:xfrm>
            <a:off x="855406" y="214114"/>
            <a:ext cx="8951622" cy="1068148"/>
          </a:xfrm>
        </p:spPr>
        <p:txBody>
          <a:bodyPr/>
          <a:lstStyle/>
          <a:p>
            <a:r>
              <a:rPr lang="en-US" dirty="0">
                <a:solidFill>
                  <a:srgbClr val="7D9F8B"/>
                </a:solidFill>
              </a:rPr>
              <a:t>Occupation</a:t>
            </a:r>
          </a:p>
        </p:txBody>
      </p:sp>
      <p:sp>
        <p:nvSpPr>
          <p:cNvPr id="3" name="Tijdelijke aanduiding voor inhoud 2">
            <a:extLst>
              <a:ext uri="{FF2B5EF4-FFF2-40B4-BE49-F238E27FC236}">
                <a16:creationId xmlns:a16="http://schemas.microsoft.com/office/drawing/2014/main" id="{9E7AD6D1-BAB3-4699-9A2E-709BFEAFAC41}"/>
              </a:ext>
            </a:extLst>
          </p:cNvPr>
          <p:cNvSpPr>
            <a:spLocks noGrp="1"/>
          </p:cNvSpPr>
          <p:nvPr>
            <p:ph idx="1"/>
          </p:nvPr>
        </p:nvSpPr>
        <p:spPr>
          <a:xfrm>
            <a:off x="855406" y="4641447"/>
            <a:ext cx="11110452" cy="1736203"/>
          </a:xfrm>
        </p:spPr>
        <p:txBody>
          <a:bodyPr>
            <a:normAutofit lnSpcReduction="10000"/>
          </a:bodyPr>
          <a:lstStyle/>
          <a:p>
            <a:r>
              <a:rPr lang="en-US" b="1" dirty="0">
                <a:solidFill>
                  <a:srgbClr val="7D9F8B"/>
                </a:solidFill>
              </a:rPr>
              <a:t>“Not working”</a:t>
            </a:r>
            <a:r>
              <a:rPr lang="en-US" dirty="0">
                <a:solidFill>
                  <a:srgbClr val="7D9F8B"/>
                </a:solidFill>
              </a:rPr>
              <a:t>-  some of the participants felt unable to share that they continue to engage in </a:t>
            </a:r>
            <a:r>
              <a:rPr lang="en-US" b="1" dirty="0">
                <a:solidFill>
                  <a:srgbClr val="7D9F8B"/>
                </a:solidFill>
              </a:rPr>
              <a:t>sex work</a:t>
            </a:r>
            <a:r>
              <a:rPr lang="en-US" dirty="0">
                <a:solidFill>
                  <a:srgbClr val="7D9F8B"/>
                </a:solidFill>
              </a:rPr>
              <a:t>.</a:t>
            </a:r>
          </a:p>
          <a:p>
            <a:endParaRPr lang="en-US" dirty="0">
              <a:solidFill>
                <a:srgbClr val="7D9F8B"/>
              </a:solidFill>
            </a:endParaRPr>
          </a:p>
          <a:p>
            <a:r>
              <a:rPr lang="en-US" dirty="0">
                <a:solidFill>
                  <a:srgbClr val="7D9F8B"/>
                </a:solidFill>
              </a:rPr>
              <a:t>No participants reported working in sex work in their country of origin</a:t>
            </a:r>
          </a:p>
          <a:p>
            <a:endParaRPr lang="en-US" dirty="0"/>
          </a:p>
        </p:txBody>
      </p:sp>
      <p:graphicFrame>
        <p:nvGraphicFramePr>
          <p:cNvPr id="4" name="Chart 4">
            <a:extLst>
              <a:ext uri="{FF2B5EF4-FFF2-40B4-BE49-F238E27FC236}">
                <a16:creationId xmlns:a16="http://schemas.microsoft.com/office/drawing/2014/main" id="{80C76178-5969-4F4A-9FE4-C2F6C49C47C7}"/>
              </a:ext>
            </a:extLst>
          </p:cNvPr>
          <p:cNvGraphicFramePr/>
          <p:nvPr>
            <p:extLst>
              <p:ext uri="{D42A27DB-BD31-4B8C-83A1-F6EECF244321}">
                <p14:modId xmlns:p14="http://schemas.microsoft.com/office/powerpoint/2010/main" val="2715720256"/>
              </p:ext>
            </p:extLst>
          </p:nvPr>
        </p:nvGraphicFramePr>
        <p:xfrm>
          <a:off x="2102172" y="1155573"/>
          <a:ext cx="7704856" cy="3312368"/>
        </p:xfrm>
        <a:graphic>
          <a:graphicData uri="http://schemas.openxmlformats.org/drawingml/2006/chart">
            <c:chart xmlns:c="http://schemas.openxmlformats.org/drawingml/2006/chart" xmlns:r="http://schemas.openxmlformats.org/officeDocument/2006/relationships" r:id="rId2"/>
          </a:graphicData>
        </a:graphic>
      </p:graphicFrame>
      <p:pic>
        <p:nvPicPr>
          <p:cNvPr id="5" name="Afbeelding 4">
            <a:extLst>
              <a:ext uri="{FF2B5EF4-FFF2-40B4-BE49-F238E27FC236}">
                <a16:creationId xmlns:a16="http://schemas.microsoft.com/office/drawing/2014/main" id="{45A40D1F-B3CE-433F-BB00-DE236EBFADAB}"/>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78953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A07B5-3736-4D25-9BC8-6CDBE8B695A9}"/>
              </a:ext>
            </a:extLst>
          </p:cNvPr>
          <p:cNvSpPr>
            <a:spLocks noGrp="1"/>
          </p:cNvSpPr>
          <p:nvPr>
            <p:ph type="title"/>
          </p:nvPr>
        </p:nvSpPr>
        <p:spPr>
          <a:xfrm>
            <a:off x="855406" y="214114"/>
            <a:ext cx="9243634" cy="1068148"/>
          </a:xfrm>
        </p:spPr>
        <p:txBody>
          <a:bodyPr>
            <a:noAutofit/>
          </a:bodyPr>
          <a:lstStyle/>
          <a:p>
            <a:r>
              <a:rPr lang="en-US" sz="3200" dirty="0">
                <a:solidFill>
                  <a:srgbClr val="7D9F8B"/>
                </a:solidFill>
              </a:rPr>
              <a:t>Sex and Age – over simplification of the “perfect victim”</a:t>
            </a:r>
          </a:p>
        </p:txBody>
      </p:sp>
      <p:sp>
        <p:nvSpPr>
          <p:cNvPr id="3" name="Tijdelijke aanduiding voor inhoud 2">
            <a:extLst>
              <a:ext uri="{FF2B5EF4-FFF2-40B4-BE49-F238E27FC236}">
                <a16:creationId xmlns:a16="http://schemas.microsoft.com/office/drawing/2014/main" id="{F14E7353-3AEA-4412-890D-2DCC199A00C0}"/>
              </a:ext>
            </a:extLst>
          </p:cNvPr>
          <p:cNvSpPr>
            <a:spLocks noGrp="1"/>
          </p:cNvSpPr>
          <p:nvPr>
            <p:ph idx="1"/>
          </p:nvPr>
        </p:nvSpPr>
        <p:spPr>
          <a:xfrm>
            <a:off x="855406" y="1809466"/>
            <a:ext cx="11110452" cy="4642134"/>
          </a:xfrm>
        </p:spPr>
        <p:txBody>
          <a:bodyPr>
            <a:normAutofit/>
          </a:bodyPr>
          <a:lstStyle/>
          <a:p>
            <a:r>
              <a:rPr lang="en-US" sz="2000" dirty="0">
                <a:solidFill>
                  <a:srgbClr val="7D9F8B"/>
                </a:solidFill>
              </a:rPr>
              <a:t>The </a:t>
            </a:r>
            <a:r>
              <a:rPr lang="en-US" sz="2000" b="1" dirty="0">
                <a:solidFill>
                  <a:srgbClr val="7D9F8B"/>
                </a:solidFill>
              </a:rPr>
              <a:t>AGE</a:t>
            </a:r>
            <a:r>
              <a:rPr lang="en-US" sz="2000" dirty="0">
                <a:solidFill>
                  <a:srgbClr val="7D9F8B"/>
                </a:solidFill>
              </a:rPr>
              <a:t> of participants ranged from 21 to 57 with a mean of </a:t>
            </a:r>
            <a:r>
              <a:rPr lang="en-US" sz="2000" b="1" dirty="0">
                <a:solidFill>
                  <a:srgbClr val="7D9F8B"/>
                </a:solidFill>
              </a:rPr>
              <a:t>38.5 </a:t>
            </a:r>
            <a:r>
              <a:rPr lang="en-US" sz="2000" dirty="0">
                <a:solidFill>
                  <a:srgbClr val="7D9F8B"/>
                </a:solidFill>
              </a:rPr>
              <a:t>years.</a:t>
            </a:r>
          </a:p>
          <a:p>
            <a:r>
              <a:rPr lang="en-US" sz="2000" dirty="0">
                <a:solidFill>
                  <a:srgbClr val="7D9F8B"/>
                </a:solidFill>
              </a:rPr>
              <a:t>The mean age for </a:t>
            </a:r>
            <a:r>
              <a:rPr lang="en-US" sz="2000" b="1" dirty="0">
                <a:solidFill>
                  <a:srgbClr val="7D9F8B"/>
                </a:solidFill>
              </a:rPr>
              <a:t>men was 39.4 </a:t>
            </a:r>
            <a:r>
              <a:rPr lang="en-US" sz="2000" dirty="0">
                <a:solidFill>
                  <a:srgbClr val="7D9F8B"/>
                </a:solidFill>
              </a:rPr>
              <a:t>and the mean age for </a:t>
            </a:r>
            <a:r>
              <a:rPr lang="en-US" sz="2000" b="1" dirty="0">
                <a:solidFill>
                  <a:srgbClr val="7D9F8B"/>
                </a:solidFill>
              </a:rPr>
              <a:t>women was 38.27</a:t>
            </a:r>
          </a:p>
          <a:p>
            <a:r>
              <a:rPr lang="en-US" sz="2000" dirty="0">
                <a:solidFill>
                  <a:srgbClr val="7D9F8B"/>
                </a:solidFill>
              </a:rPr>
              <a:t>Description of the ‘perfect victim’ has been stereotypically </a:t>
            </a:r>
            <a:r>
              <a:rPr lang="en-US" sz="2000" b="1" dirty="0">
                <a:solidFill>
                  <a:srgbClr val="7D9F8B"/>
                </a:solidFill>
              </a:rPr>
              <a:t>oversimplified</a:t>
            </a:r>
          </a:p>
          <a:p>
            <a:r>
              <a:rPr lang="en-US" sz="2000" dirty="0">
                <a:solidFill>
                  <a:srgbClr val="7D9F8B"/>
                </a:solidFill>
              </a:rPr>
              <a:t>The </a:t>
            </a:r>
            <a:r>
              <a:rPr lang="en-US" sz="2000" b="1" dirty="0">
                <a:solidFill>
                  <a:srgbClr val="7D9F8B"/>
                </a:solidFill>
              </a:rPr>
              <a:t>perfect victim </a:t>
            </a:r>
            <a:r>
              <a:rPr lang="en-US" sz="2000" dirty="0">
                <a:solidFill>
                  <a:srgbClr val="7D9F8B"/>
                </a:solidFill>
              </a:rPr>
              <a:t>is someone who is young or minor (below 18), female, and from a developing country. </a:t>
            </a:r>
          </a:p>
          <a:p>
            <a:r>
              <a:rPr lang="en-US" sz="2000" b="1" dirty="0">
                <a:solidFill>
                  <a:srgbClr val="7D9F8B"/>
                </a:solidFill>
              </a:rPr>
              <a:t>Consequences</a:t>
            </a:r>
            <a:r>
              <a:rPr lang="en-US" sz="2000" dirty="0">
                <a:solidFill>
                  <a:srgbClr val="7D9F8B"/>
                </a:solidFill>
              </a:rPr>
              <a:t> of such stereotyping in various situations can be detrimental to victims of trafficking and might lead to secondary victimization by authorities who work with victims of human trafficking</a:t>
            </a:r>
          </a:p>
          <a:p>
            <a:r>
              <a:rPr lang="en-US" sz="2000" b="1" dirty="0">
                <a:solidFill>
                  <a:srgbClr val="7D9F8B"/>
                </a:solidFill>
              </a:rPr>
              <a:t>Vulnerability</a:t>
            </a:r>
            <a:r>
              <a:rPr lang="en-US" sz="2000" dirty="0">
                <a:solidFill>
                  <a:srgbClr val="7D9F8B"/>
                </a:solidFill>
              </a:rPr>
              <a:t> has </a:t>
            </a:r>
            <a:r>
              <a:rPr lang="en-US" sz="2000" b="1" dirty="0">
                <a:solidFill>
                  <a:srgbClr val="7D9F8B"/>
                </a:solidFill>
              </a:rPr>
              <a:t>NO age limit </a:t>
            </a:r>
          </a:p>
          <a:p>
            <a:r>
              <a:rPr lang="en-US" sz="2000" b="1" dirty="0">
                <a:solidFill>
                  <a:srgbClr val="7D9F8B"/>
                </a:solidFill>
              </a:rPr>
              <a:t>Prevalence </a:t>
            </a:r>
            <a:r>
              <a:rPr lang="en-US" sz="2000" dirty="0">
                <a:solidFill>
                  <a:srgbClr val="7D9F8B"/>
                </a:solidFill>
              </a:rPr>
              <a:t>across cultures and across gender</a:t>
            </a:r>
            <a:endParaRPr lang="en-US" sz="2000" b="1" dirty="0">
              <a:solidFill>
                <a:srgbClr val="7D9F8B"/>
              </a:solidFill>
            </a:endParaRPr>
          </a:p>
          <a:p>
            <a:endParaRPr lang="en-US" dirty="0"/>
          </a:p>
        </p:txBody>
      </p:sp>
      <p:pic>
        <p:nvPicPr>
          <p:cNvPr id="6" name="Afbeelding 5">
            <a:extLst>
              <a:ext uri="{FF2B5EF4-FFF2-40B4-BE49-F238E27FC236}">
                <a16:creationId xmlns:a16="http://schemas.microsoft.com/office/drawing/2014/main" id="{CAC5A52F-A1A9-493E-8A17-41C732D42C6C}"/>
              </a:ext>
            </a:extLst>
          </p:cNvPr>
          <p:cNvPicPr>
            <a:picLocks noChangeAspect="1"/>
          </p:cNvPicPr>
          <p:nvPr/>
        </p:nvPicPr>
        <p:blipFill>
          <a:blip r:embed="rId2"/>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64461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78045-FFE7-4BCD-B36C-959C7D310F14}"/>
              </a:ext>
            </a:extLst>
          </p:cNvPr>
          <p:cNvSpPr>
            <a:spLocks noGrp="1"/>
          </p:cNvSpPr>
          <p:nvPr>
            <p:ph type="title"/>
          </p:nvPr>
        </p:nvSpPr>
        <p:spPr/>
        <p:txBody>
          <a:bodyPr/>
          <a:lstStyle/>
          <a:p>
            <a:r>
              <a:rPr lang="en-US" dirty="0">
                <a:solidFill>
                  <a:srgbClr val="7D9F8B"/>
                </a:solidFill>
              </a:rPr>
              <a:t>Threats to Family</a:t>
            </a:r>
          </a:p>
        </p:txBody>
      </p:sp>
      <p:sp>
        <p:nvSpPr>
          <p:cNvPr id="3" name="Tijdelijke aanduiding voor inhoud 2">
            <a:extLst>
              <a:ext uri="{FF2B5EF4-FFF2-40B4-BE49-F238E27FC236}">
                <a16:creationId xmlns:a16="http://schemas.microsoft.com/office/drawing/2014/main" id="{442C0E1B-75F6-4333-995E-9AB3EF602388}"/>
              </a:ext>
            </a:extLst>
          </p:cNvPr>
          <p:cNvSpPr>
            <a:spLocks noGrp="1"/>
          </p:cNvSpPr>
          <p:nvPr>
            <p:ph idx="1"/>
          </p:nvPr>
        </p:nvSpPr>
        <p:spPr>
          <a:xfrm>
            <a:off x="855406" y="4826642"/>
            <a:ext cx="11110452" cy="1458543"/>
          </a:xfrm>
        </p:spPr>
        <p:txBody>
          <a:bodyPr/>
          <a:lstStyle/>
          <a:p>
            <a:r>
              <a:rPr lang="en-US" dirty="0">
                <a:solidFill>
                  <a:srgbClr val="7D9F8B"/>
                </a:solidFill>
              </a:rPr>
              <a:t>In the majority of the cases, this </a:t>
            </a:r>
            <a:r>
              <a:rPr lang="en-US" b="1" dirty="0">
                <a:solidFill>
                  <a:srgbClr val="7D9F8B"/>
                </a:solidFill>
              </a:rPr>
              <a:t>threat is ongoing </a:t>
            </a:r>
            <a:r>
              <a:rPr lang="en-US" dirty="0">
                <a:solidFill>
                  <a:srgbClr val="7D9F8B"/>
                </a:solidFill>
              </a:rPr>
              <a:t>(55.9%) and happens</a:t>
            </a:r>
            <a:r>
              <a:rPr lang="en-US" b="1" u="sng" dirty="0">
                <a:solidFill>
                  <a:srgbClr val="7D9F8B"/>
                </a:solidFill>
              </a:rPr>
              <a:t> </a:t>
            </a:r>
            <a:r>
              <a:rPr lang="en-US" b="1" dirty="0">
                <a:solidFill>
                  <a:srgbClr val="7D9F8B"/>
                </a:solidFill>
              </a:rPr>
              <a:t>frequently</a:t>
            </a:r>
            <a:r>
              <a:rPr lang="en-US" dirty="0">
                <a:solidFill>
                  <a:srgbClr val="7D9F8B"/>
                </a:solidFill>
              </a:rPr>
              <a:t>, ranging from 1-2 times per month (13.8%) to more than 7 times per month (13.8%).</a:t>
            </a:r>
          </a:p>
          <a:p>
            <a:endParaRPr lang="en-US" dirty="0"/>
          </a:p>
        </p:txBody>
      </p:sp>
      <p:graphicFrame>
        <p:nvGraphicFramePr>
          <p:cNvPr id="4" name="Chart 4">
            <a:extLst>
              <a:ext uri="{FF2B5EF4-FFF2-40B4-BE49-F238E27FC236}">
                <a16:creationId xmlns:a16="http://schemas.microsoft.com/office/drawing/2014/main" id="{47398D30-724B-4AD4-9C8C-D6FC78977977}"/>
              </a:ext>
            </a:extLst>
          </p:cNvPr>
          <p:cNvGraphicFramePr/>
          <p:nvPr>
            <p:extLst>
              <p:ext uri="{D42A27DB-BD31-4B8C-83A1-F6EECF244321}">
                <p14:modId xmlns:p14="http://schemas.microsoft.com/office/powerpoint/2010/main" val="2180270731"/>
              </p:ext>
            </p:extLst>
          </p:nvPr>
        </p:nvGraphicFramePr>
        <p:xfrm>
          <a:off x="3194478" y="1282262"/>
          <a:ext cx="6432308" cy="3382701"/>
        </p:xfrm>
        <a:graphic>
          <a:graphicData uri="http://schemas.openxmlformats.org/drawingml/2006/chart">
            <c:chart xmlns:c="http://schemas.openxmlformats.org/drawingml/2006/chart" xmlns:r="http://schemas.openxmlformats.org/officeDocument/2006/relationships" r:id="rId2"/>
          </a:graphicData>
        </a:graphic>
      </p:graphicFrame>
      <p:pic>
        <p:nvPicPr>
          <p:cNvPr id="5" name="Afbeelding 4">
            <a:extLst>
              <a:ext uri="{FF2B5EF4-FFF2-40B4-BE49-F238E27FC236}">
                <a16:creationId xmlns:a16="http://schemas.microsoft.com/office/drawing/2014/main" id="{1E5A2465-3D56-4BFB-B248-0F621EE5572F}"/>
              </a:ext>
            </a:extLst>
          </p:cNvPr>
          <p:cNvPicPr>
            <a:picLocks noChangeAspect="1"/>
          </p:cNvPicPr>
          <p:nvPr/>
        </p:nvPicPr>
        <p:blipFill>
          <a:blip r:embed="rId3"/>
          <a:stretch>
            <a:fillRect/>
          </a:stretch>
        </p:blipFill>
        <p:spPr>
          <a:xfrm>
            <a:off x="10196252" y="92112"/>
            <a:ext cx="1672636" cy="803503"/>
          </a:xfrm>
          <a:prstGeom prst="rect">
            <a:avLst/>
          </a:prstGeom>
        </p:spPr>
      </p:pic>
    </p:spTree>
    <p:extLst>
      <p:ext uri="{BB962C8B-B14F-4D97-AF65-F5344CB8AC3E}">
        <p14:creationId xmlns:p14="http://schemas.microsoft.com/office/powerpoint/2010/main" val="3700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206156e-62d0-4c74-8d31-c12f13d62053"/>
</p:tagLst>
</file>

<file path=ppt/theme/theme1.xml><?xml version="1.0" encoding="utf-8"?>
<a:theme xmlns:a="http://schemas.openxmlformats.org/drawingml/2006/main" name="Crop">
  <a:themeElements>
    <a:clrScheme name="Custom 2">
      <a:dk1>
        <a:sysClr val="windowText" lastClr="000000"/>
      </a:dk1>
      <a:lt1>
        <a:srgbClr val="F2F2F2"/>
      </a:lt1>
      <a:dk2>
        <a:srgbClr val="658974"/>
      </a:dk2>
      <a:lt2>
        <a:srgbClr val="FEFCF4"/>
      </a:lt2>
      <a:accent1>
        <a:srgbClr val="C2DC94"/>
      </a:accent1>
      <a:accent2>
        <a:srgbClr val="477727"/>
      </a:accent2>
      <a:accent3>
        <a:srgbClr val="F8ECBC"/>
      </a:accent3>
      <a:accent4>
        <a:srgbClr val="A0A2BA"/>
      </a:accent4>
      <a:accent5>
        <a:srgbClr val="FDE4CB"/>
      </a:accent5>
      <a:accent6>
        <a:srgbClr val="045882"/>
      </a:accent6>
      <a:hlink>
        <a:srgbClr val="B25C05"/>
      </a:hlink>
      <a:folHlink>
        <a:srgbClr val="7F7F7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1008 B2H template" id="{F718E75D-4C76-4FD6-BAA4-22DF6FAF05CB}" vid="{DC2633F1-D3D7-473D-A847-89DF12C7E9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4704</TotalTime>
  <Words>1583</Words>
  <Application>Microsoft Office PowerPoint</Application>
  <PresentationFormat>Widescreen</PresentationFormat>
  <Paragraphs>208</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Arial Black</vt:lpstr>
      <vt:lpstr>Calibri</vt:lpstr>
      <vt:lpstr>Franklin Gothic Book</vt:lpstr>
      <vt:lpstr>Wingdings</vt:lpstr>
      <vt:lpstr>Crop</vt:lpstr>
      <vt:lpstr>Document</vt:lpstr>
      <vt:lpstr>The Bridge2Hope presentation to American Women’s Club of The Hague  June 11th, 2020 via Zoom meeting</vt:lpstr>
      <vt:lpstr>Mission</vt:lpstr>
      <vt:lpstr>TheBridge2Hope – How it all started</vt:lpstr>
      <vt:lpstr>Research Objectives</vt:lpstr>
      <vt:lpstr>Country of Origin</vt:lpstr>
      <vt:lpstr>Education</vt:lpstr>
      <vt:lpstr>Occupation</vt:lpstr>
      <vt:lpstr>Sex and Age – over simplification of the “perfect victim”</vt:lpstr>
      <vt:lpstr>Threats to Family</vt:lpstr>
      <vt:lpstr>Threats to Self</vt:lpstr>
      <vt:lpstr>Religion and Spirituality</vt:lpstr>
      <vt:lpstr>Current living situation</vt:lpstr>
      <vt:lpstr> Post-Traumatic Stress Disorder (PTSD) Symptoms </vt:lpstr>
      <vt:lpstr>Understanding Psychological Coercion</vt:lpstr>
      <vt:lpstr>Factors Sustaining Dependence (Shah et al. 2018)</vt:lpstr>
      <vt:lpstr>Psychological Dynamics: Shameful!</vt:lpstr>
      <vt:lpstr>Psychological Dynamics: Cynical and Impulsive</vt:lpstr>
      <vt:lpstr> Actual Needs Post Pimp Stage (Shah et al. 2018) </vt:lpstr>
      <vt:lpstr>Critical  components of a sustainable Intervention Program</vt:lpstr>
      <vt:lpstr>TheBridge2Hope – For victims who have fallen between the cracks</vt:lpstr>
      <vt:lpstr>Focus on 1st pillar: The Academy</vt:lpstr>
      <vt:lpstr>Objective B2H - Academy  2020 - 2022</vt:lpstr>
      <vt:lpstr>Strategy B2H Academy  2020 - 2022</vt:lpstr>
      <vt:lpstr>Expand TheBridge2Hope - Academy</vt:lpstr>
      <vt:lpstr>How the FAWCO grant will be used</vt:lpstr>
      <vt:lpstr>We teach them about healthy food, how to cook and create jewelry</vt:lpstr>
      <vt:lpstr>Thank you for your donation</vt:lpstr>
    </vt:vector>
  </TitlesOfParts>
  <Company>Webster University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Sheetal Shah</dc:creator>
  <cp:lastModifiedBy>Sheetal Shah</cp:lastModifiedBy>
  <cp:revision>382</cp:revision>
  <cp:lastPrinted>2020-05-13T14:11:19Z</cp:lastPrinted>
  <dcterms:created xsi:type="dcterms:W3CDTF">2018-04-09T11:03:38Z</dcterms:created>
  <dcterms:modified xsi:type="dcterms:W3CDTF">2020-06-10T10:16:35Z</dcterms:modified>
</cp:coreProperties>
</file>